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425" r:id="rId2"/>
    <p:sldId id="447" r:id="rId3"/>
    <p:sldId id="446" r:id="rId4"/>
    <p:sldId id="428" r:id="rId5"/>
    <p:sldId id="433" r:id="rId6"/>
    <p:sldId id="448" r:id="rId7"/>
    <p:sldId id="449" r:id="rId8"/>
  </p:sldIdLst>
  <p:sldSz cx="12192000" cy="6858000"/>
  <p:notesSz cx="6858000" cy="9144000"/>
  <p:embeddedFontLst>
    <p:embeddedFont>
      <p:font typeface="Arial Black" panose="020B0A04020102020204" pitchFamily="34" charset="0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3A3B"/>
    <a:srgbClr val="713131"/>
    <a:srgbClr val="F1ABBE"/>
    <a:srgbClr val="F0F1F8"/>
    <a:srgbClr val="6F2D2D"/>
    <a:srgbClr val="C81818"/>
    <a:srgbClr val="9B0014"/>
    <a:srgbClr val="561E1E"/>
    <a:srgbClr val="E28C8C"/>
    <a:srgbClr val="FF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5226" autoAdjust="0"/>
  </p:normalViewPr>
  <p:slideViewPr>
    <p:cSldViewPr snapToGrid="0">
      <p:cViewPr>
        <p:scale>
          <a:sx n="50" d="100"/>
          <a:sy n="50" d="100"/>
        </p:scale>
        <p:origin x="1276" y="416"/>
      </p:cViewPr>
      <p:guideLst>
        <p:guide orient="horz" pos="2160"/>
        <p:guide pos="3840"/>
        <p:guide pos="39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A270E-B4B4-485C-AFDA-2CE2139DDC1A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8FD22-40CE-4681-A2CE-8C9DBD0AB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45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8FD22-40CE-4681-A2CE-8C9DBD0AB5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70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8FD22-40CE-4681-A2CE-8C9DBD0AB5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8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8FD22-40CE-4681-A2CE-8C9DBD0AB5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35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8FD22-40CE-4681-A2CE-8C9DBD0AB5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90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8FD22-40CE-4681-A2CE-8C9DBD0AB5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58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8FD22-40CE-4681-A2CE-8C9DBD0AB5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98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8FD22-40CE-4681-A2CE-8C9DBD0AB5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6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3C6D-022C-41D0-AD58-CF37D8154D2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3F7074-4D18-4950-BC28-9DCFE6E16D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71B86-0B23-440F-A37C-29277E8F9AE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724128-BA6B-4865-B009-6BC43767C53A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E78D8-CE7B-4C8A-A230-E3109154D9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8045D-71D1-46B6-B068-44C4A424AFD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72B7B1-23D8-4AB1-9592-385DF649A3C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0801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E002A-EE9E-445A-89A8-513FF9F0C8F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84C0D-FAA4-4D41-B4EA-A02E53E5E48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75910-2043-464F-ACDE-950E2CF4ADF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0A1D59-CDFD-4D17-9063-CA019B7CAE40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A4E20-7D1C-4019-B899-81313608C79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A318A-D3F0-4B59-8D7E-73E3E4DB2BC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A45AA9-D953-46CB-A45F-243BAABFBB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96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5DE1F5-2D8F-4B29-A0F3-4485BA42510F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F89B2-580D-43F3-A1AD-9210CF59066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648A5-82CD-4145-AD07-198390178DF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CAC636-C64A-4CCD-BBE3-0389321209E5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CAF1A-D69B-43DF-995F-A97CD49F104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93B77-8AF1-4104-A2F0-DC6A44DD844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025389-8F7E-4D19-815B-8D64CF74D6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36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0CFD-3F2F-43C1-BEF7-B3E2E7773ED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5FCF9-921D-4F87-A5D7-90C0884CA6C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BF3DB-ED57-4C56-B1B3-D741056035B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C87FE8E-19DE-4E22-B3EA-16BE2385916D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D0D94-6BF2-4C9A-A5C1-AC61E2E7C60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A0279-CEC2-47BB-8B7B-6F5517083E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465CBF7-9EAB-4752-866C-A870037B7C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58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400A-A91C-4A80-9C3B-1DB9DE901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E7F7-3D7B-410B-B264-C8D64153D7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D197D-0303-4F8A-8B0A-BD14F87E759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1F08D20-4A2A-42C5-8C06-E7BC64D27BA6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2635C-54EB-46A1-8669-AA5CDD1267D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CCF8F-BFCD-4165-BED3-811A7FDF19D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FD9218-CE5A-4924-86D6-A9C0F8A0D37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80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9AD7-696A-4D99-8E32-FB4D11B4870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647DD-9473-42BC-BB0B-82F5A9D0F1A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2E7A8-25AF-4960-8292-19EB980E427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F188C-6D56-48A8-9329-6C908894038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BB0AB8-455D-41CC-965D-8CC50E9B000C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5AA51-EC34-4679-AC5D-FA17F715F8D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09181-6DFF-421F-A353-552F18B002D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766C2E-02FD-4820-83E6-9D76DC3620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50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28BA-4FE2-47CF-9819-DEF6111DE2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8BE87-4AD7-4A73-AF9E-C8447290B5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5DC6B-BB12-48DE-BEE5-24C46F435E5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CA56BE-156F-41A9-B096-6AF6FA21920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E01731-5BEC-497C-A7CB-B9AE9686E6C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8307DA-6295-49B4-91BE-611D4109AA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40B359-6B8D-4B9A-8D54-C2351DBD417E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49AAF-D42C-49A2-BC6D-AFFBBE87420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2B7570-E327-477A-A542-61C6F5D08D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69FF5E4-BA57-4DC3-90F0-F58A2DF8DF2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A586-0325-4FAE-A238-AE2F7736EBD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BF924-8C30-4108-8817-FFD3CDE5D0D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3327EAF-9D4D-4781-83C9-100650045543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57D28-9DF7-4AF7-8364-71D683F04BA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DE9A5-C355-4CE5-A1B1-D1EB55B60EC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1ACD54-1EF8-4484-B7C7-E03CE199953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22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362A77-EFFA-4F76-94FB-CBF9BCE050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1CA77B-CDFB-4D09-BE36-C0703CBAA898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1C51C-CC42-4EA5-A648-8A4C5DE8E0E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3472E-CD55-4C9B-918A-DD39FC2A68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74CFC6-D9E8-44A2-96C7-C57A35A780F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6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1A6F7-ACF2-42C6-A730-EDCBD4FD65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FE8BD-C592-4468-B4B5-8E60663FE2F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CCBAB-B3C3-452D-858E-A2A6659D767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EC19B-52E1-48B0-B7D6-7D0195E310A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42A64C-E9F7-4B7E-B77A-082F442B63D7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AD57AA-A68F-43D8-AB10-297EDB19E14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1CCAD-3DE5-4DAC-BFFB-3ABCB6CDE9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0B13E8-D06B-4D6C-9187-4D45F63EB0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8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B91DF-842C-4C30-99CE-B15A2E3EA7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6A221F-0C56-419A-8DEF-AE6603DAEE95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79C33D-B829-409F-8BE0-078E24A096C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E3558-5706-47EC-B379-53F9D0874FC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2ACF32-6F5E-4EA5-944C-FA0CE6410BD0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79912-F2F8-4282-81CD-37E70CD783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021C9A-B643-45E6-A807-45A890F3FCB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04C141-6366-44C1-974A-553F1E0771A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19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E4C88A-EA13-44E9-88F0-43D781EC6F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B3CDD-C361-4BCF-A26A-7324798F46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3C100-7826-440C-8E57-FAC3E6759B8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0CAEB066-7EB3-432C-9070-FF6A43B56716}" type="datetime1">
              <a:rPr lang="en-US"/>
              <a:pPr lvl="0"/>
              <a:t>7/5/2020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28BB8-FC0B-46D1-8ECC-E468BB81089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298A5-EEFE-4BB3-8577-A127DD0168D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34401E37-2F12-4C18-9B6A-01AECF3A5328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microsoft.com/office/2017/06/relationships/model3d" Target="../media/model3d5.glb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6" Type="http://schemas.microsoft.com/office/2017/06/relationships/model3d" Target="../media/model3d7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2.glb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17/06/relationships/model3d" Target="../media/model3d4.glb"/><Relationship Id="rId4" Type="http://schemas.microsoft.com/office/2017/06/relationships/model3d" Target="../media/model3d1.glb"/><Relationship Id="rId9" Type="http://schemas.openxmlformats.org/officeDocument/2006/relationships/image" Target="../media/image5.png"/><Relationship Id="rId14" Type="http://schemas.microsoft.com/office/2017/06/relationships/model3d" Target="../media/model3d6.glb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17/06/relationships/model3d" Target="../media/model3d6.glb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17/06/relationships/model3d" Target="../media/model3d5.glb"/><Relationship Id="rId5" Type="http://schemas.microsoft.com/office/2017/06/relationships/model3d" Target="../media/model3d2.glb"/><Relationship Id="rId15" Type="http://schemas.microsoft.com/office/2017/06/relationships/model3d" Target="../media/model3d7.glb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17/06/relationships/model3d" Target="../media/model3d4.glb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17/06/relationships/model3d" Target="../media/model3d1.glb"/><Relationship Id="rId3" Type="http://schemas.microsoft.com/office/2017/06/relationships/model3d" Target="../media/model3d2.glb"/><Relationship Id="rId7" Type="http://schemas.microsoft.com/office/2017/06/relationships/model3d" Target="../media/model3d4.glb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microsoft.com/office/2017/06/relationships/model3d" Target="../media/model3d6.glb"/><Relationship Id="rId5" Type="http://schemas.microsoft.com/office/2017/06/relationships/model3d" Target="../media/model3d3.glb"/><Relationship Id="rId15" Type="http://schemas.microsoft.com/office/2017/06/relationships/model3d" Target="../media/model3d7.glb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17/06/relationships/model3d" Target="../media/model3d5.glb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7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198E37F5-0622-4075-9DBE-9D32FECFA6EA}"/>
              </a:ext>
            </a:extLst>
          </p:cNvPr>
          <p:cNvGrpSpPr/>
          <p:nvPr/>
        </p:nvGrpSpPr>
        <p:grpSpPr>
          <a:xfrm>
            <a:off x="4220935" y="1661603"/>
            <a:ext cx="3750130" cy="3534793"/>
            <a:chOff x="3104402" y="2090549"/>
            <a:chExt cx="4086379" cy="3851733"/>
          </a:xfrm>
        </p:grpSpPr>
        <p:pic>
          <p:nvPicPr>
            <p:cNvPr id="90" name="Picture 89" descr="A close up of a screen&#10;&#10;Description automatically generated">
              <a:extLst>
                <a:ext uri="{FF2B5EF4-FFF2-40B4-BE49-F238E27FC236}">
                  <a16:creationId xmlns:a16="http://schemas.microsoft.com/office/drawing/2014/main" id="{6E1E8BBE-6F95-462B-9E36-784CB86BF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4402" y="2090549"/>
              <a:ext cx="4086379" cy="385173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BB23ECAA-777E-4022-8146-503D7C43F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2491" y="2437709"/>
              <a:ext cx="2673547" cy="2673547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7684251-B301-40FB-BA24-77C8CD7674F8}"/>
              </a:ext>
            </a:extLst>
          </p:cNvPr>
          <p:cNvSpPr txBox="1"/>
          <p:nvPr/>
        </p:nvSpPr>
        <p:spPr>
          <a:xfrm rot="16200000">
            <a:off x="2945500" y="2997550"/>
            <a:ext cx="281504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Propagation Factor</a:t>
            </a:r>
          </a:p>
          <a:p>
            <a:pPr algn="ctr"/>
            <a:r>
              <a:rPr lang="en-US" sz="1600" b="1" dirty="0"/>
              <a:t>(</a:t>
            </a:r>
            <a:r>
              <a:rPr lang="el-GR" sz="1600" b="1" dirty="0"/>
              <a:t>γ</a:t>
            </a:r>
            <a:r>
              <a:rPr lang="en-US" sz="1600" b="1" dirty="0"/>
              <a:t>)</a:t>
            </a:r>
            <a:endParaRPr lang="en-US" sz="1400" b="1" dirty="0">
              <a:solidFill>
                <a:srgbClr val="01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A26089F-B1A6-4A49-8984-FB33790F35BC}"/>
              </a:ext>
            </a:extLst>
          </p:cNvPr>
          <p:cNvSpPr txBox="1"/>
          <p:nvPr/>
        </p:nvSpPr>
        <p:spPr>
          <a:xfrm>
            <a:off x="5057097" y="4884484"/>
            <a:ext cx="2815047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10000"/>
                </a:solidFill>
                <a:latin typeface="Arial Black" panose="020B0A04020102020204" pitchFamily="34" charset="0"/>
              </a:rPr>
              <a:t>Hashrate</a:t>
            </a:r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 Share</a:t>
            </a:r>
          </a:p>
          <a:p>
            <a:pPr algn="ctr"/>
            <a:r>
              <a:rPr lang="en-US" sz="1600" b="1" dirty="0"/>
              <a:t>(</a:t>
            </a:r>
            <a:r>
              <a:rPr lang="el-GR" b="1" dirty="0"/>
              <a:t>α</a:t>
            </a:r>
            <a:r>
              <a:rPr lang="en-US" sz="1600" b="1" dirty="0"/>
              <a:t>)</a:t>
            </a:r>
            <a:endParaRPr lang="en-US" sz="1400" b="1" dirty="0">
              <a:solidFill>
                <a:srgbClr val="01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7EDD328-2836-45B8-8873-1DF9376D005D}"/>
              </a:ext>
            </a:extLst>
          </p:cNvPr>
          <p:cNvSpPr txBox="1"/>
          <p:nvPr/>
        </p:nvSpPr>
        <p:spPr>
          <a:xfrm>
            <a:off x="11377818" y="235057"/>
            <a:ext cx="4980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H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S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L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T2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T3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T4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E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996F409-682D-43EA-9DD4-ABF870C7B631}"/>
              </a:ext>
            </a:extLst>
          </p:cNvPr>
          <p:cNvGrpSpPr/>
          <p:nvPr/>
        </p:nvGrpSpPr>
        <p:grpSpPr>
          <a:xfrm>
            <a:off x="11141738" y="278008"/>
            <a:ext cx="242323" cy="1696247"/>
            <a:chOff x="3607995" y="1428364"/>
            <a:chExt cx="242323" cy="1696247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3EB3631-FD46-4297-9F43-AB972FC67D4C}"/>
                </a:ext>
              </a:extLst>
            </p:cNvPr>
            <p:cNvSpPr/>
            <p:nvPr/>
          </p:nvSpPr>
          <p:spPr>
            <a:xfrm>
              <a:off x="3607997" y="1428364"/>
              <a:ext cx="242321" cy="242321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AA02B9F-4277-430C-AAF9-D786504E065E}"/>
                </a:ext>
              </a:extLst>
            </p:cNvPr>
            <p:cNvSpPr/>
            <p:nvPr/>
          </p:nvSpPr>
          <p:spPr>
            <a:xfrm>
              <a:off x="3607997" y="1670685"/>
              <a:ext cx="242321" cy="2423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225BF29-A088-460A-BC01-A9C04D54497C}"/>
                </a:ext>
              </a:extLst>
            </p:cNvPr>
            <p:cNvSpPr/>
            <p:nvPr/>
          </p:nvSpPr>
          <p:spPr>
            <a:xfrm>
              <a:off x="3607997" y="1913006"/>
              <a:ext cx="242321" cy="242321"/>
            </a:xfrm>
            <a:prstGeom prst="rect">
              <a:avLst/>
            </a:prstGeom>
            <a:solidFill>
              <a:srgbClr val="F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381E3C2-91AD-4009-AF65-13BE1FA4B199}"/>
                </a:ext>
              </a:extLst>
            </p:cNvPr>
            <p:cNvSpPr/>
            <p:nvPr/>
          </p:nvSpPr>
          <p:spPr>
            <a:xfrm>
              <a:off x="3607997" y="2155327"/>
              <a:ext cx="242321" cy="242321"/>
            </a:xfrm>
            <a:prstGeom prst="rect">
              <a:avLst/>
            </a:prstGeom>
            <a:solidFill>
              <a:srgbClr val="F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86295D6-9019-4559-95D5-28A84DEF5AED}"/>
                </a:ext>
              </a:extLst>
            </p:cNvPr>
            <p:cNvSpPr/>
            <p:nvPr/>
          </p:nvSpPr>
          <p:spPr>
            <a:xfrm>
              <a:off x="3607995" y="2397648"/>
              <a:ext cx="242321" cy="242321"/>
            </a:xfrm>
            <a:prstGeom prst="rect">
              <a:avLst/>
            </a:prstGeom>
            <a:solidFill>
              <a:srgbClr val="FF8C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94D9E21-12C2-42DB-898D-EBED601C0471}"/>
                </a:ext>
              </a:extLst>
            </p:cNvPr>
            <p:cNvSpPr/>
            <p:nvPr/>
          </p:nvSpPr>
          <p:spPr>
            <a:xfrm>
              <a:off x="3607997" y="2639969"/>
              <a:ext cx="242321" cy="242321"/>
            </a:xfrm>
            <a:prstGeom prst="rect">
              <a:avLst/>
            </a:prstGeom>
            <a:solidFill>
              <a:srgbClr val="FF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3ACA71D-63AC-4196-88FF-A5F3DC542550}"/>
                </a:ext>
              </a:extLst>
            </p:cNvPr>
            <p:cNvSpPr/>
            <p:nvPr/>
          </p:nvSpPr>
          <p:spPr>
            <a:xfrm>
              <a:off x="3607996" y="2882290"/>
              <a:ext cx="242321" cy="242321"/>
            </a:xfrm>
            <a:prstGeom prst="rect">
              <a:avLst/>
            </a:prstGeom>
            <a:solidFill>
              <a:srgbClr val="6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13979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610AF03-DBAD-4F61-B3ED-79B5B5338DE2}"/>
              </a:ext>
            </a:extLst>
          </p:cNvPr>
          <p:cNvSpPr txBox="1"/>
          <p:nvPr/>
        </p:nvSpPr>
        <p:spPr>
          <a:xfrm>
            <a:off x="8088886" y="1661603"/>
            <a:ext cx="163263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rial Black" panose="020B0A04020102020204" pitchFamily="34" charset="0"/>
              </a:rPr>
              <a:t>Apparent </a:t>
            </a:r>
            <a:r>
              <a:rPr lang="en-US" sz="2000" dirty="0" err="1">
                <a:solidFill>
                  <a:srgbClr val="C00000"/>
                </a:solidFill>
                <a:latin typeface="Arial Black" panose="020B0A04020102020204" pitchFamily="34" charset="0"/>
              </a:rPr>
              <a:t>Hashrate</a:t>
            </a:r>
            <a:r>
              <a:rPr lang="en-US" sz="2000" dirty="0">
                <a:solidFill>
                  <a:srgbClr val="C00000"/>
                </a:solidFill>
                <a:latin typeface="Arial Black" panose="020B0A04020102020204" pitchFamily="34" charset="0"/>
              </a:rPr>
              <a:t> </a:t>
            </a:r>
            <a:r>
              <a:rPr lang="en-US" sz="2000" dirty="0">
                <a:solidFill>
                  <a:srgbClr val="010000"/>
                </a:solidFill>
                <a:latin typeface="Arial Black" panose="020B0A04020102020204" pitchFamily="34" charset="0"/>
              </a:rPr>
              <a:t>as the 3rd dimension gives us an intuition into why a strategy wins!</a:t>
            </a:r>
          </a:p>
          <a:p>
            <a:endParaRPr lang="en-US" dirty="0">
              <a:solidFill>
                <a:srgbClr val="010000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98E37F5-0622-4075-9DBE-9D32FECFA6EA}"/>
              </a:ext>
            </a:extLst>
          </p:cNvPr>
          <p:cNvGrpSpPr/>
          <p:nvPr/>
        </p:nvGrpSpPr>
        <p:grpSpPr>
          <a:xfrm>
            <a:off x="4220935" y="1661603"/>
            <a:ext cx="3750130" cy="3534793"/>
            <a:chOff x="3104402" y="2090549"/>
            <a:chExt cx="4086379" cy="3851733"/>
          </a:xfrm>
        </p:grpSpPr>
        <p:pic>
          <p:nvPicPr>
            <p:cNvPr id="90" name="Picture 89" descr="A close up of a screen&#10;&#10;Description automatically generated">
              <a:extLst>
                <a:ext uri="{FF2B5EF4-FFF2-40B4-BE49-F238E27FC236}">
                  <a16:creationId xmlns:a16="http://schemas.microsoft.com/office/drawing/2014/main" id="{6E1E8BBE-6F95-462B-9E36-784CB86BF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4402" y="2090549"/>
              <a:ext cx="4086379" cy="385173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BB23ECAA-777E-4022-8146-503D7C43F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2491" y="2437709"/>
              <a:ext cx="2673547" cy="2673547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7684251-B301-40FB-BA24-77C8CD7674F8}"/>
              </a:ext>
            </a:extLst>
          </p:cNvPr>
          <p:cNvSpPr txBox="1"/>
          <p:nvPr/>
        </p:nvSpPr>
        <p:spPr>
          <a:xfrm rot="16200000">
            <a:off x="2945500" y="2997550"/>
            <a:ext cx="281504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Propagation Factor</a:t>
            </a:r>
          </a:p>
          <a:p>
            <a:pPr algn="ctr"/>
            <a:r>
              <a:rPr lang="en-US" sz="1600" b="1" dirty="0"/>
              <a:t>(</a:t>
            </a:r>
            <a:r>
              <a:rPr lang="el-GR" sz="1600" b="1" dirty="0"/>
              <a:t>γ</a:t>
            </a:r>
            <a:r>
              <a:rPr lang="en-US" sz="1600" b="1" dirty="0"/>
              <a:t>)</a:t>
            </a:r>
            <a:endParaRPr lang="en-US" sz="1400" b="1" dirty="0">
              <a:solidFill>
                <a:srgbClr val="01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A26089F-B1A6-4A49-8984-FB33790F35BC}"/>
              </a:ext>
            </a:extLst>
          </p:cNvPr>
          <p:cNvSpPr txBox="1"/>
          <p:nvPr/>
        </p:nvSpPr>
        <p:spPr>
          <a:xfrm>
            <a:off x="5057097" y="4884484"/>
            <a:ext cx="2815047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10000"/>
                </a:solidFill>
                <a:latin typeface="Arial Black" panose="020B0A04020102020204" pitchFamily="34" charset="0"/>
              </a:rPr>
              <a:t>Hashrate</a:t>
            </a:r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 Share</a:t>
            </a:r>
          </a:p>
          <a:p>
            <a:pPr algn="ctr"/>
            <a:r>
              <a:rPr lang="en-US" sz="1600" b="1" dirty="0"/>
              <a:t>(</a:t>
            </a:r>
            <a:r>
              <a:rPr lang="el-GR" b="1" dirty="0"/>
              <a:t>α</a:t>
            </a:r>
            <a:r>
              <a:rPr lang="en-US" sz="1600" b="1" dirty="0"/>
              <a:t>)</a:t>
            </a:r>
            <a:endParaRPr lang="en-US" sz="1400" b="1" dirty="0">
              <a:solidFill>
                <a:srgbClr val="01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7EDD328-2836-45B8-8873-1DF9376D005D}"/>
              </a:ext>
            </a:extLst>
          </p:cNvPr>
          <p:cNvSpPr txBox="1"/>
          <p:nvPr/>
        </p:nvSpPr>
        <p:spPr>
          <a:xfrm>
            <a:off x="11377818" y="235057"/>
            <a:ext cx="4980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H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S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L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T2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T3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T4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E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996F409-682D-43EA-9DD4-ABF870C7B631}"/>
              </a:ext>
            </a:extLst>
          </p:cNvPr>
          <p:cNvGrpSpPr/>
          <p:nvPr/>
        </p:nvGrpSpPr>
        <p:grpSpPr>
          <a:xfrm>
            <a:off x="11141738" y="278008"/>
            <a:ext cx="242323" cy="1696247"/>
            <a:chOff x="3607995" y="1428364"/>
            <a:chExt cx="242323" cy="1696247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3EB3631-FD46-4297-9F43-AB972FC67D4C}"/>
                </a:ext>
              </a:extLst>
            </p:cNvPr>
            <p:cNvSpPr/>
            <p:nvPr/>
          </p:nvSpPr>
          <p:spPr>
            <a:xfrm>
              <a:off x="3607997" y="1428364"/>
              <a:ext cx="242321" cy="242321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AA02B9F-4277-430C-AAF9-D786504E065E}"/>
                </a:ext>
              </a:extLst>
            </p:cNvPr>
            <p:cNvSpPr/>
            <p:nvPr/>
          </p:nvSpPr>
          <p:spPr>
            <a:xfrm>
              <a:off x="3607997" y="1670685"/>
              <a:ext cx="242321" cy="2423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225BF29-A088-460A-BC01-A9C04D54497C}"/>
                </a:ext>
              </a:extLst>
            </p:cNvPr>
            <p:cNvSpPr/>
            <p:nvPr/>
          </p:nvSpPr>
          <p:spPr>
            <a:xfrm>
              <a:off x="3607997" y="1913006"/>
              <a:ext cx="242321" cy="242321"/>
            </a:xfrm>
            <a:prstGeom prst="rect">
              <a:avLst/>
            </a:prstGeom>
            <a:solidFill>
              <a:srgbClr val="F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381E3C2-91AD-4009-AF65-13BE1FA4B199}"/>
                </a:ext>
              </a:extLst>
            </p:cNvPr>
            <p:cNvSpPr/>
            <p:nvPr/>
          </p:nvSpPr>
          <p:spPr>
            <a:xfrm>
              <a:off x="3607997" y="2155327"/>
              <a:ext cx="242321" cy="242321"/>
            </a:xfrm>
            <a:prstGeom prst="rect">
              <a:avLst/>
            </a:prstGeom>
            <a:solidFill>
              <a:srgbClr val="F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86295D6-9019-4559-95D5-28A84DEF5AED}"/>
                </a:ext>
              </a:extLst>
            </p:cNvPr>
            <p:cNvSpPr/>
            <p:nvPr/>
          </p:nvSpPr>
          <p:spPr>
            <a:xfrm>
              <a:off x="3607995" y="2397648"/>
              <a:ext cx="242321" cy="242321"/>
            </a:xfrm>
            <a:prstGeom prst="rect">
              <a:avLst/>
            </a:prstGeom>
            <a:solidFill>
              <a:srgbClr val="FF8C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94D9E21-12C2-42DB-898D-EBED601C0471}"/>
                </a:ext>
              </a:extLst>
            </p:cNvPr>
            <p:cNvSpPr/>
            <p:nvPr/>
          </p:nvSpPr>
          <p:spPr>
            <a:xfrm>
              <a:off x="3607997" y="2639969"/>
              <a:ext cx="242321" cy="242321"/>
            </a:xfrm>
            <a:prstGeom prst="rect">
              <a:avLst/>
            </a:prstGeom>
            <a:solidFill>
              <a:srgbClr val="FF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3ACA71D-63AC-4196-88FF-A5F3DC542550}"/>
                </a:ext>
              </a:extLst>
            </p:cNvPr>
            <p:cNvSpPr/>
            <p:nvPr/>
          </p:nvSpPr>
          <p:spPr>
            <a:xfrm>
              <a:off x="3607996" y="2882290"/>
              <a:ext cx="242321" cy="242321"/>
            </a:xfrm>
            <a:prstGeom prst="rect">
              <a:avLst/>
            </a:prstGeom>
            <a:solidFill>
              <a:srgbClr val="6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6228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3000">
        <p159:morph option="byObject"/>
      </p:transition>
    </mc:Choice>
    <mc:Fallback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168">
            <a:extLst>
              <a:ext uri="{FF2B5EF4-FFF2-40B4-BE49-F238E27FC236}">
                <a16:creationId xmlns:a16="http://schemas.microsoft.com/office/drawing/2014/main" id="{9D7B343F-AD5D-45E3-8AB4-4995C8AB0E52}"/>
              </a:ext>
            </a:extLst>
          </p:cNvPr>
          <p:cNvSpPr txBox="1"/>
          <p:nvPr/>
        </p:nvSpPr>
        <p:spPr>
          <a:xfrm>
            <a:off x="8088886" y="1661603"/>
            <a:ext cx="163263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rial Black" panose="020B0A04020102020204" pitchFamily="34" charset="0"/>
              </a:rPr>
              <a:t>Apparent </a:t>
            </a:r>
            <a:r>
              <a:rPr lang="en-US" sz="2000" dirty="0" err="1">
                <a:solidFill>
                  <a:srgbClr val="C00000"/>
                </a:solidFill>
                <a:latin typeface="Arial Black" panose="020B0A04020102020204" pitchFamily="34" charset="0"/>
              </a:rPr>
              <a:t>Hashrate</a:t>
            </a:r>
            <a:r>
              <a:rPr lang="en-US" sz="2000" dirty="0">
                <a:solidFill>
                  <a:srgbClr val="C00000"/>
                </a:solidFill>
                <a:latin typeface="Arial Black" panose="020B0A04020102020204" pitchFamily="34" charset="0"/>
              </a:rPr>
              <a:t> </a:t>
            </a:r>
            <a:r>
              <a:rPr lang="en-US" sz="2000" dirty="0">
                <a:solidFill>
                  <a:srgbClr val="010000"/>
                </a:solidFill>
                <a:latin typeface="Arial Black" panose="020B0A04020102020204" pitchFamily="34" charset="0"/>
              </a:rPr>
              <a:t>as the 3rd dimension gives us an intuition into why a strategy wins!</a:t>
            </a:r>
          </a:p>
          <a:p>
            <a:endParaRPr lang="en-US" dirty="0">
              <a:solidFill>
                <a:srgbClr val="010000"/>
              </a:solidFill>
            </a:endParaRPr>
          </a:p>
        </p:txBody>
      </p:sp>
      <p:pic>
        <p:nvPicPr>
          <p:cNvPr id="149" name="Picture 148" descr="A close up of a screen&#10;&#10;Description automatically generated">
            <a:extLst>
              <a:ext uri="{FF2B5EF4-FFF2-40B4-BE49-F238E27FC236}">
                <a16:creationId xmlns:a16="http://schemas.microsoft.com/office/drawing/2014/main" id="{7321BCC5-C8F9-45AD-BCEE-22D7EA11B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935" y="1661603"/>
            <a:ext cx="3750130" cy="353479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2" name="3D Model 141">
                <a:extLst>
                  <a:ext uri="{FF2B5EF4-FFF2-40B4-BE49-F238E27FC236}">
                    <a16:creationId xmlns:a16="http://schemas.microsoft.com/office/drawing/2014/main" id="{B2BF85AD-5B86-4B87-9D36-1B4A1DA7E6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4911535"/>
                  </p:ext>
                </p:extLst>
              </p:nvPr>
            </p:nvGraphicFramePr>
            <p:xfrm>
              <a:off x="6276801" y="7464004"/>
              <a:ext cx="5673867" cy="80982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673867" cy="8098243"/>
                    </a:xfrm>
                    <a:prstGeom prst="rect">
                      <a:avLst/>
                    </a:prstGeom>
                  </am3d:spPr>
                  <am3d:camera>
                    <am3d:pos x="0" y="0" z="645716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3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9342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2" name="3D Model 141">
                <a:extLst>
                  <a:ext uri="{FF2B5EF4-FFF2-40B4-BE49-F238E27FC236}">
                    <a16:creationId xmlns:a16="http://schemas.microsoft.com/office/drawing/2014/main" id="{B2BF85AD-5B86-4B87-9D36-1B4A1DA7E6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6801" y="7464004"/>
                <a:ext cx="5673867" cy="8098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3" name="3D Model 142">
                <a:extLst>
                  <a:ext uri="{FF2B5EF4-FFF2-40B4-BE49-F238E27FC236}">
                    <a16:creationId xmlns:a16="http://schemas.microsoft.com/office/drawing/2014/main" id="{B7552912-AEE3-48FA-89E0-227A340FBD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1333431"/>
                  </p:ext>
                </p:extLst>
              </p:nvPr>
            </p:nvGraphicFramePr>
            <p:xfrm>
              <a:off x="4960570" y="7464004"/>
              <a:ext cx="5673867" cy="809824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673867" cy="8098243"/>
                    </a:xfrm>
                    <a:prstGeom prst="rect">
                      <a:avLst/>
                    </a:prstGeom>
                  </am3d:spPr>
                  <am3d:camera>
                    <am3d:pos x="0" y="0" z="645716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2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9342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3" name="3D Model 142">
                <a:extLst>
                  <a:ext uri="{FF2B5EF4-FFF2-40B4-BE49-F238E27FC236}">
                    <a16:creationId xmlns:a16="http://schemas.microsoft.com/office/drawing/2014/main" id="{B7552912-AEE3-48FA-89E0-227A340FBD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60570" y="7464004"/>
                <a:ext cx="5673867" cy="8098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4" name="3D Model 143">
                <a:extLst>
                  <a:ext uri="{FF2B5EF4-FFF2-40B4-BE49-F238E27FC236}">
                    <a16:creationId xmlns:a16="http://schemas.microsoft.com/office/drawing/2014/main" id="{25E8F01C-F61E-4A93-BEAC-3A305F0A4E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6202943"/>
                  </p:ext>
                </p:extLst>
              </p:nvPr>
            </p:nvGraphicFramePr>
            <p:xfrm>
              <a:off x="3644340" y="7464007"/>
              <a:ext cx="5673868" cy="809824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5673868" cy="8098240"/>
                    </a:xfrm>
                    <a:prstGeom prst="rect">
                      <a:avLst/>
                    </a:prstGeom>
                  </am3d:spPr>
                  <am3d:camera>
                    <am3d:pos x="0" y="0" z="645716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2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9934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4" name="3D Model 143">
                <a:extLst>
                  <a:ext uri="{FF2B5EF4-FFF2-40B4-BE49-F238E27FC236}">
                    <a16:creationId xmlns:a16="http://schemas.microsoft.com/office/drawing/2014/main" id="{25E8F01C-F61E-4A93-BEAC-3A305F0A4E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44340" y="7464007"/>
                <a:ext cx="5673868" cy="80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5" name="3D Model 144">
                <a:extLst>
                  <a:ext uri="{FF2B5EF4-FFF2-40B4-BE49-F238E27FC236}">
                    <a16:creationId xmlns:a16="http://schemas.microsoft.com/office/drawing/2014/main" id="{98BAF049-243F-4D76-A73A-E00989DFE0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0853606"/>
                  </p:ext>
                </p:extLst>
              </p:nvPr>
            </p:nvGraphicFramePr>
            <p:xfrm>
              <a:off x="2328110" y="7464007"/>
              <a:ext cx="5673868" cy="809824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5673868" cy="8098240"/>
                    </a:xfrm>
                    <a:prstGeom prst="rect">
                      <a:avLst/>
                    </a:prstGeom>
                  </am3d:spPr>
                  <am3d:camera>
                    <am3d:pos x="0" y="0" z="645716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2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9934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5" name="3D Model 144">
                <a:extLst>
                  <a:ext uri="{FF2B5EF4-FFF2-40B4-BE49-F238E27FC236}">
                    <a16:creationId xmlns:a16="http://schemas.microsoft.com/office/drawing/2014/main" id="{98BAF049-243F-4D76-A73A-E00989DFE0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28110" y="7464007"/>
                <a:ext cx="5673868" cy="80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6" name="3D Model 145">
                <a:extLst>
                  <a:ext uri="{FF2B5EF4-FFF2-40B4-BE49-F238E27FC236}">
                    <a16:creationId xmlns:a16="http://schemas.microsoft.com/office/drawing/2014/main" id="{D4A2C446-D82D-4056-85A2-A3171AB5A7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4517918"/>
                  </p:ext>
                </p:extLst>
              </p:nvPr>
            </p:nvGraphicFramePr>
            <p:xfrm>
              <a:off x="1011880" y="7464007"/>
              <a:ext cx="5673868" cy="8098240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5673868" cy="8098240"/>
                    </a:xfrm>
                    <a:prstGeom prst="rect">
                      <a:avLst/>
                    </a:prstGeom>
                  </am3d:spPr>
                  <am3d:camera>
                    <am3d:pos x="0" y="0" z="645716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2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99342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6" name="3D Model 145">
                <a:extLst>
                  <a:ext uri="{FF2B5EF4-FFF2-40B4-BE49-F238E27FC236}">
                    <a16:creationId xmlns:a16="http://schemas.microsoft.com/office/drawing/2014/main" id="{D4A2C446-D82D-4056-85A2-A3171AB5A7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11880" y="7464007"/>
                <a:ext cx="5673868" cy="80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7" name="3D Model 146">
                <a:extLst>
                  <a:ext uri="{FF2B5EF4-FFF2-40B4-BE49-F238E27FC236}">
                    <a16:creationId xmlns:a16="http://schemas.microsoft.com/office/drawing/2014/main" id="{E4EC1E33-8370-4F15-B920-63090A2A47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4437420"/>
                  </p:ext>
                </p:extLst>
              </p:nvPr>
            </p:nvGraphicFramePr>
            <p:xfrm>
              <a:off x="-304347" y="7464010"/>
              <a:ext cx="5673859" cy="8098235"/>
            </p:xfrm>
            <a:graphic>
              <a:graphicData uri="http://schemas.microsoft.com/office/drawing/2017/model3d">
                <am3d:model3d r:embed="rId14">
                  <am3d:spPr>
                    <a:xfrm>
                      <a:off x="0" y="0"/>
                      <a:ext cx="5673859" cy="8098235"/>
                    </a:xfrm>
                    <a:prstGeom prst="rect">
                      <a:avLst/>
                    </a:prstGeom>
                  </am3d:spPr>
                  <am3d:camera>
                    <am3d:pos x="0" y="0" z="645716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2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9934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7" name="3D Model 146">
                <a:extLst>
                  <a:ext uri="{FF2B5EF4-FFF2-40B4-BE49-F238E27FC236}">
                    <a16:creationId xmlns:a16="http://schemas.microsoft.com/office/drawing/2014/main" id="{E4EC1E33-8370-4F15-B920-63090A2A47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304347" y="7464010"/>
                <a:ext cx="5673859" cy="8098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1" name="3D Model 150">
                <a:extLst>
                  <a:ext uri="{FF2B5EF4-FFF2-40B4-BE49-F238E27FC236}">
                    <a16:creationId xmlns:a16="http://schemas.microsoft.com/office/drawing/2014/main" id="{3211BFA9-16EF-4B31-9535-6A15D7CF06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395708"/>
                  </p:ext>
                </p:extLst>
              </p:nvPr>
            </p:nvGraphicFramePr>
            <p:xfrm>
              <a:off x="2599072" y="1142998"/>
              <a:ext cx="5673867" cy="8098239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5673867" cy="8098239"/>
                    </a:xfrm>
                    <a:prstGeom prst="rect">
                      <a:avLst/>
                    </a:prstGeom>
                    <a:effectLst>
                      <a:outerShdw blurRad="241300" dist="304800" dir="11460000" sx="96000" sy="96000" kx="-800400" algn="bl" rotWithShape="0">
                        <a:prstClr val="black">
                          <a:alpha val="37000"/>
                        </a:prstClr>
                      </a:outerShdw>
                    </a:effectLst>
                  </am3d:spPr>
                  <am3d:camera>
                    <am3d:pos x="0" y="0" z="645716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3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99342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1" name="3D Model 150">
                <a:extLst>
                  <a:ext uri="{FF2B5EF4-FFF2-40B4-BE49-F238E27FC236}">
                    <a16:creationId xmlns:a16="http://schemas.microsoft.com/office/drawing/2014/main" id="{3211BFA9-16EF-4B31-9535-6A15D7CF06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99072" y="1142998"/>
                <a:ext cx="5673867" cy="8098239"/>
              </a:xfrm>
              <a:prstGeom prst="rect">
                <a:avLst/>
              </a:prstGeom>
              <a:effectLst>
                <a:outerShdw blurRad="241300" dist="304800" dir="11460000" sx="96000" sy="96000" kx="-800400" algn="bl" rotWithShape="0">
                  <a:prstClr val="black">
                    <a:alpha val="37000"/>
                  </a:prstClr>
                </a:outerShdw>
              </a:effectLst>
            </p:spPr>
          </p:pic>
        </mc:Fallback>
      </mc:AlternateContent>
      <p:sp>
        <p:nvSpPr>
          <p:cNvPr id="152" name="TextBox 151">
            <a:extLst>
              <a:ext uri="{FF2B5EF4-FFF2-40B4-BE49-F238E27FC236}">
                <a16:creationId xmlns:a16="http://schemas.microsoft.com/office/drawing/2014/main" id="{1A988668-B35D-4839-83DA-3A631E0D0BA8}"/>
              </a:ext>
            </a:extLst>
          </p:cNvPr>
          <p:cNvSpPr txBox="1"/>
          <p:nvPr/>
        </p:nvSpPr>
        <p:spPr>
          <a:xfrm rot="16200000">
            <a:off x="2945500" y="2997550"/>
            <a:ext cx="281504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Propagation Factor</a:t>
            </a:r>
          </a:p>
          <a:p>
            <a:pPr algn="ctr"/>
            <a:r>
              <a:rPr lang="en-US" sz="1600" b="1" dirty="0"/>
              <a:t>(</a:t>
            </a:r>
            <a:r>
              <a:rPr lang="el-GR" sz="1600" b="1" dirty="0"/>
              <a:t>γ</a:t>
            </a:r>
            <a:r>
              <a:rPr lang="en-US" sz="1600" b="1" dirty="0"/>
              <a:t>)</a:t>
            </a:r>
            <a:endParaRPr lang="en-US" sz="1400" b="1" dirty="0">
              <a:solidFill>
                <a:srgbClr val="010000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E887DF6-8F07-48A6-A68E-56886EF8BC4A}"/>
              </a:ext>
            </a:extLst>
          </p:cNvPr>
          <p:cNvSpPr txBox="1"/>
          <p:nvPr/>
        </p:nvSpPr>
        <p:spPr>
          <a:xfrm>
            <a:off x="5057097" y="4884484"/>
            <a:ext cx="2815047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10000"/>
                </a:solidFill>
                <a:latin typeface="Arial Black" panose="020B0A04020102020204" pitchFamily="34" charset="0"/>
              </a:rPr>
              <a:t>Hashrate</a:t>
            </a:r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 Share</a:t>
            </a:r>
          </a:p>
          <a:p>
            <a:pPr algn="ctr"/>
            <a:r>
              <a:rPr lang="en-US" sz="1600" b="1" dirty="0"/>
              <a:t>(</a:t>
            </a:r>
            <a:r>
              <a:rPr lang="el-GR" b="1" dirty="0"/>
              <a:t>α</a:t>
            </a:r>
            <a:r>
              <a:rPr lang="en-US" sz="1600" b="1" dirty="0"/>
              <a:t>)</a:t>
            </a:r>
            <a:endParaRPr lang="en-US" sz="1400" b="1" dirty="0">
              <a:solidFill>
                <a:srgbClr val="010000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476214A-ECA6-4198-8752-89D15109C063}"/>
              </a:ext>
            </a:extLst>
          </p:cNvPr>
          <p:cNvSpPr txBox="1"/>
          <p:nvPr/>
        </p:nvSpPr>
        <p:spPr>
          <a:xfrm>
            <a:off x="11377818" y="235057"/>
            <a:ext cx="4980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H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S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L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T2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T3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T4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E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9DE32C0-B7DF-4872-8ADE-30E3934FF753}"/>
              </a:ext>
            </a:extLst>
          </p:cNvPr>
          <p:cNvGrpSpPr/>
          <p:nvPr/>
        </p:nvGrpSpPr>
        <p:grpSpPr>
          <a:xfrm>
            <a:off x="11141738" y="278008"/>
            <a:ext cx="242323" cy="1696247"/>
            <a:chOff x="3607995" y="1428364"/>
            <a:chExt cx="242323" cy="1696247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D8FDF38-A5AA-426B-B546-9203A2DD6E0E}"/>
                </a:ext>
              </a:extLst>
            </p:cNvPr>
            <p:cNvSpPr/>
            <p:nvPr/>
          </p:nvSpPr>
          <p:spPr>
            <a:xfrm>
              <a:off x="3607997" y="1428364"/>
              <a:ext cx="242321" cy="242321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4F4DFA8A-B245-41DD-A7B8-648F264A1D26}"/>
                </a:ext>
              </a:extLst>
            </p:cNvPr>
            <p:cNvSpPr/>
            <p:nvPr/>
          </p:nvSpPr>
          <p:spPr>
            <a:xfrm>
              <a:off x="3607997" y="1670685"/>
              <a:ext cx="242321" cy="2423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22C86BCB-20A1-4825-A42B-5B4222E34096}"/>
                </a:ext>
              </a:extLst>
            </p:cNvPr>
            <p:cNvSpPr/>
            <p:nvPr/>
          </p:nvSpPr>
          <p:spPr>
            <a:xfrm>
              <a:off x="3607997" y="1913006"/>
              <a:ext cx="242321" cy="242321"/>
            </a:xfrm>
            <a:prstGeom prst="rect">
              <a:avLst/>
            </a:prstGeom>
            <a:solidFill>
              <a:srgbClr val="F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66CB7C8D-FA66-4008-9979-CD009A305C3B}"/>
                </a:ext>
              </a:extLst>
            </p:cNvPr>
            <p:cNvSpPr/>
            <p:nvPr/>
          </p:nvSpPr>
          <p:spPr>
            <a:xfrm>
              <a:off x="3607997" y="2155327"/>
              <a:ext cx="242321" cy="242321"/>
            </a:xfrm>
            <a:prstGeom prst="rect">
              <a:avLst/>
            </a:prstGeom>
            <a:solidFill>
              <a:srgbClr val="F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FF7A752-333E-49DC-AB10-1034B9457E42}"/>
                </a:ext>
              </a:extLst>
            </p:cNvPr>
            <p:cNvSpPr/>
            <p:nvPr/>
          </p:nvSpPr>
          <p:spPr>
            <a:xfrm>
              <a:off x="3607995" y="2397648"/>
              <a:ext cx="242321" cy="242321"/>
            </a:xfrm>
            <a:prstGeom prst="rect">
              <a:avLst/>
            </a:prstGeom>
            <a:solidFill>
              <a:srgbClr val="FF8C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17CD329F-D265-48C3-9BD7-DB475B8C7776}"/>
                </a:ext>
              </a:extLst>
            </p:cNvPr>
            <p:cNvSpPr/>
            <p:nvPr/>
          </p:nvSpPr>
          <p:spPr>
            <a:xfrm>
              <a:off x="3607997" y="2639969"/>
              <a:ext cx="242321" cy="242321"/>
            </a:xfrm>
            <a:prstGeom prst="rect">
              <a:avLst/>
            </a:prstGeom>
            <a:solidFill>
              <a:srgbClr val="FF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7CBF7121-7156-49CA-AF69-3CCE59BD998C}"/>
                </a:ext>
              </a:extLst>
            </p:cNvPr>
            <p:cNvSpPr/>
            <p:nvPr/>
          </p:nvSpPr>
          <p:spPr>
            <a:xfrm>
              <a:off x="3607996" y="2882290"/>
              <a:ext cx="242321" cy="242321"/>
            </a:xfrm>
            <a:prstGeom prst="rect">
              <a:avLst/>
            </a:prstGeom>
            <a:solidFill>
              <a:srgbClr val="6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0AE2A35B-B343-4095-A9FA-3E5619C5FACD}"/>
              </a:ext>
            </a:extLst>
          </p:cNvPr>
          <p:cNvSpPr txBox="1"/>
          <p:nvPr/>
        </p:nvSpPr>
        <p:spPr>
          <a:xfrm>
            <a:off x="11439293" y="7736630"/>
            <a:ext cx="528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H E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D5DA4C6-DBEF-4CB8-BA56-C0BB4A2D838D}"/>
              </a:ext>
            </a:extLst>
          </p:cNvPr>
          <p:cNvSpPr txBox="1"/>
          <p:nvPr/>
        </p:nvSpPr>
        <p:spPr>
          <a:xfrm>
            <a:off x="10095098" y="7736630"/>
            <a:ext cx="528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H T4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27455DB-D886-4023-A073-F90B9E0A260C}"/>
              </a:ext>
            </a:extLst>
          </p:cNvPr>
          <p:cNvSpPr txBox="1"/>
          <p:nvPr/>
        </p:nvSpPr>
        <p:spPr>
          <a:xfrm>
            <a:off x="8780303" y="7736630"/>
            <a:ext cx="528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H T3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CC12C06-9B6D-43A5-878D-7F906509D0F1}"/>
              </a:ext>
            </a:extLst>
          </p:cNvPr>
          <p:cNvSpPr txBox="1"/>
          <p:nvPr/>
        </p:nvSpPr>
        <p:spPr>
          <a:xfrm>
            <a:off x="7465508" y="7736630"/>
            <a:ext cx="5281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H T2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E666D69-1345-48D8-BCE7-F0A8183535E5}"/>
              </a:ext>
            </a:extLst>
          </p:cNvPr>
          <p:cNvSpPr txBox="1"/>
          <p:nvPr/>
        </p:nvSpPr>
        <p:spPr>
          <a:xfrm>
            <a:off x="6150713" y="7736630"/>
            <a:ext cx="528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H L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3D710F7-7BC4-4184-A9F2-1B18DE937E20}"/>
              </a:ext>
            </a:extLst>
          </p:cNvPr>
          <p:cNvSpPr txBox="1"/>
          <p:nvPr/>
        </p:nvSpPr>
        <p:spPr>
          <a:xfrm>
            <a:off x="4865318" y="7736630"/>
            <a:ext cx="528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H S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95FCDE9A-D641-47BD-87DB-CE8DB58E69D7}"/>
              </a:ext>
            </a:extLst>
          </p:cNvPr>
          <p:cNvSpPr txBox="1"/>
          <p:nvPr/>
        </p:nvSpPr>
        <p:spPr>
          <a:xfrm>
            <a:off x="6853210" y="1276405"/>
            <a:ext cx="14197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7B3A3B"/>
                </a:solidFill>
                <a:latin typeface="Arial Black" panose="020B0A04020102020204" pitchFamily="34" charset="0"/>
              </a:rPr>
              <a:t>H</a:t>
            </a:r>
          </a:p>
          <a:p>
            <a:pPr algn="r"/>
            <a:r>
              <a:rPr lang="en-US" sz="2000" dirty="0">
                <a:solidFill>
                  <a:srgbClr val="7B3A3B"/>
                </a:solidFill>
                <a:latin typeface="Arial Black" panose="020B0A04020102020204" pitchFamily="34" charset="0"/>
              </a:rPr>
              <a:t>S</a:t>
            </a:r>
          </a:p>
          <a:p>
            <a:pPr algn="r"/>
            <a:r>
              <a:rPr lang="en-US" sz="2000" dirty="0">
                <a:solidFill>
                  <a:srgbClr val="7B3A3B"/>
                </a:solidFill>
                <a:latin typeface="Arial Black" panose="020B0A04020102020204" pitchFamily="34" charset="0"/>
              </a:rPr>
              <a:t>L</a:t>
            </a:r>
          </a:p>
          <a:p>
            <a:pPr algn="r"/>
            <a:r>
              <a:rPr lang="en-US" sz="2000" dirty="0">
                <a:solidFill>
                  <a:srgbClr val="7B3A3B"/>
                </a:solidFill>
                <a:latin typeface="Arial Black" panose="020B0A04020102020204" pitchFamily="34" charset="0"/>
              </a:rPr>
              <a:t>T2</a:t>
            </a:r>
          </a:p>
          <a:p>
            <a:pPr algn="r"/>
            <a:r>
              <a:rPr lang="en-US" sz="2000" dirty="0">
                <a:solidFill>
                  <a:srgbClr val="7B3A3B"/>
                </a:solidFill>
                <a:latin typeface="Arial Black" panose="020B0A04020102020204" pitchFamily="34" charset="0"/>
              </a:rPr>
              <a:t>T3</a:t>
            </a:r>
          </a:p>
          <a:p>
            <a:pPr algn="r"/>
            <a:r>
              <a:rPr lang="en-US" sz="2000" dirty="0">
                <a:solidFill>
                  <a:srgbClr val="7B3A3B"/>
                </a:solidFill>
                <a:latin typeface="Arial Black" panose="020B0A04020102020204" pitchFamily="34" charset="0"/>
              </a:rPr>
              <a:t>T4</a:t>
            </a:r>
          </a:p>
          <a:p>
            <a:pPr algn="r"/>
            <a:r>
              <a:rPr lang="en-US" sz="2000" dirty="0">
                <a:solidFill>
                  <a:srgbClr val="7B3A3B"/>
                </a:solidFill>
                <a:latin typeface="Arial Black" panose="020B0A04020102020204" pitchFamily="34" charset="0"/>
              </a:rPr>
              <a:t>E</a:t>
            </a:r>
            <a:endParaRPr lang="en-US" sz="2000" dirty="0">
              <a:solidFill>
                <a:srgbClr val="7B3A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397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1000">
        <p:circle/>
      </p:transition>
    </mc:Choice>
    <mc:Fallback>
      <p:transition spd="slow" advClick="0" advTm="1000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8" name="3D Model 77">
                <a:extLst>
                  <a:ext uri="{FF2B5EF4-FFF2-40B4-BE49-F238E27FC236}">
                    <a16:creationId xmlns:a16="http://schemas.microsoft.com/office/drawing/2014/main" id="{9B985E7D-B25E-41E4-AEBD-52FBF643FB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2126898"/>
                  </p:ext>
                </p:extLst>
              </p:nvPr>
            </p:nvGraphicFramePr>
            <p:xfrm>
              <a:off x="7425943" y="4389585"/>
              <a:ext cx="2787588" cy="39786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87588" cy="3978691"/>
                    </a:xfrm>
                    <a:prstGeom prst="rect">
                      <a:avLst/>
                    </a:prstGeom>
                  </am3d:spPr>
                  <am3d:camera>
                    <am3d:pos x="0" y="0" z="645716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3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8807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8" name="3D Model 77">
                <a:extLst>
                  <a:ext uri="{FF2B5EF4-FFF2-40B4-BE49-F238E27FC236}">
                    <a16:creationId xmlns:a16="http://schemas.microsoft.com/office/drawing/2014/main" id="{9B985E7D-B25E-41E4-AEBD-52FBF643FB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25943" y="4389585"/>
                <a:ext cx="2787588" cy="3978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7" name="3D Model 76">
                <a:extLst>
                  <a:ext uri="{FF2B5EF4-FFF2-40B4-BE49-F238E27FC236}">
                    <a16:creationId xmlns:a16="http://schemas.microsoft.com/office/drawing/2014/main" id="{021A4671-1DD0-40DD-9C1C-97538FA200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7212407"/>
                  </p:ext>
                </p:extLst>
              </p:nvPr>
            </p:nvGraphicFramePr>
            <p:xfrm>
              <a:off x="6109712" y="4389585"/>
              <a:ext cx="2787588" cy="397869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787588" cy="3978691"/>
                    </a:xfrm>
                    <a:prstGeom prst="rect">
                      <a:avLst/>
                    </a:prstGeom>
                  </am3d:spPr>
                  <am3d:camera>
                    <am3d:pos x="0" y="0" z="645716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2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8807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7" name="3D Model 76">
                <a:extLst>
                  <a:ext uri="{FF2B5EF4-FFF2-40B4-BE49-F238E27FC236}">
                    <a16:creationId xmlns:a16="http://schemas.microsoft.com/office/drawing/2014/main" id="{021A4671-1DD0-40DD-9C1C-97538FA200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09712" y="4389585"/>
                <a:ext cx="2787588" cy="3978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2" name="3D Model 81">
                <a:extLst>
                  <a:ext uri="{FF2B5EF4-FFF2-40B4-BE49-F238E27FC236}">
                    <a16:creationId xmlns:a16="http://schemas.microsoft.com/office/drawing/2014/main" id="{4C062711-4AA9-4594-8D79-23022BB15A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0664812"/>
                  </p:ext>
                </p:extLst>
              </p:nvPr>
            </p:nvGraphicFramePr>
            <p:xfrm>
              <a:off x="4793481" y="4389585"/>
              <a:ext cx="2787589" cy="397869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87589" cy="3978690"/>
                    </a:xfrm>
                    <a:prstGeom prst="rect">
                      <a:avLst/>
                    </a:prstGeom>
                  </am3d:spPr>
                  <am3d:camera>
                    <am3d:pos x="0" y="0" z="645716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2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8807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2" name="3D Model 81">
                <a:extLst>
                  <a:ext uri="{FF2B5EF4-FFF2-40B4-BE49-F238E27FC236}">
                    <a16:creationId xmlns:a16="http://schemas.microsoft.com/office/drawing/2014/main" id="{4C062711-4AA9-4594-8D79-23022BB15A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3481" y="4389585"/>
                <a:ext cx="2787589" cy="3978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1" name="3D Model 80">
                <a:extLst>
                  <a:ext uri="{FF2B5EF4-FFF2-40B4-BE49-F238E27FC236}">
                    <a16:creationId xmlns:a16="http://schemas.microsoft.com/office/drawing/2014/main" id="{D442066F-7ED4-44D5-8836-67E3E66A05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4481577"/>
                  </p:ext>
                </p:extLst>
              </p:nvPr>
            </p:nvGraphicFramePr>
            <p:xfrm>
              <a:off x="3477251" y="4389585"/>
              <a:ext cx="2787589" cy="397869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787589" cy="3978690"/>
                    </a:xfrm>
                    <a:prstGeom prst="rect">
                      <a:avLst/>
                    </a:prstGeom>
                  </am3d:spPr>
                  <am3d:camera>
                    <am3d:pos x="0" y="0" z="645716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2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8807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1" name="3D Model 80">
                <a:extLst>
                  <a:ext uri="{FF2B5EF4-FFF2-40B4-BE49-F238E27FC236}">
                    <a16:creationId xmlns:a16="http://schemas.microsoft.com/office/drawing/2014/main" id="{D442066F-7ED4-44D5-8836-67E3E66A05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77251" y="4389585"/>
                <a:ext cx="2787589" cy="3978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 Model 78">
                <a:extLst>
                  <a:ext uri="{FF2B5EF4-FFF2-40B4-BE49-F238E27FC236}">
                    <a16:creationId xmlns:a16="http://schemas.microsoft.com/office/drawing/2014/main" id="{1A9E9F9B-7991-4A97-A95A-7028A98403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7661868"/>
                  </p:ext>
                </p:extLst>
              </p:nvPr>
            </p:nvGraphicFramePr>
            <p:xfrm>
              <a:off x="2161021" y="4389585"/>
              <a:ext cx="2787589" cy="397869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2787589" cy="3978690"/>
                    </a:xfrm>
                    <a:prstGeom prst="rect">
                      <a:avLst/>
                    </a:prstGeom>
                  </am3d:spPr>
                  <am3d:camera>
                    <am3d:pos x="0" y="0" z="645716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2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48807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 Model 78">
                <a:extLst>
                  <a:ext uri="{FF2B5EF4-FFF2-40B4-BE49-F238E27FC236}">
                    <a16:creationId xmlns:a16="http://schemas.microsoft.com/office/drawing/2014/main" id="{1A9E9F9B-7991-4A97-A95A-7028A98403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61021" y="4389585"/>
                <a:ext cx="2787589" cy="3978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0" name="3D Model 79">
                <a:extLst>
                  <a:ext uri="{FF2B5EF4-FFF2-40B4-BE49-F238E27FC236}">
                    <a16:creationId xmlns:a16="http://schemas.microsoft.com/office/drawing/2014/main" id="{F0918CF0-E642-480D-9320-3661A2E57C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7222977"/>
                  </p:ext>
                </p:extLst>
              </p:nvPr>
            </p:nvGraphicFramePr>
            <p:xfrm>
              <a:off x="844793" y="4389586"/>
              <a:ext cx="2787584" cy="3978687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2787584" cy="3978687"/>
                    </a:xfrm>
                    <a:prstGeom prst="rect">
                      <a:avLst/>
                    </a:prstGeom>
                  </am3d:spPr>
                  <am3d:camera>
                    <am3d:pos x="0" y="0" z="645716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2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48807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0" name="3D Model 79">
                <a:extLst>
                  <a:ext uri="{FF2B5EF4-FFF2-40B4-BE49-F238E27FC236}">
                    <a16:creationId xmlns:a16="http://schemas.microsoft.com/office/drawing/2014/main" id="{F0918CF0-E642-480D-9320-3661A2E57C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4793" y="4389586"/>
                <a:ext cx="2787584" cy="3978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3" name="3D Model 132">
                <a:extLst>
                  <a:ext uri="{FF2B5EF4-FFF2-40B4-BE49-F238E27FC236}">
                    <a16:creationId xmlns:a16="http://schemas.microsoft.com/office/drawing/2014/main" id="{BB03B903-6654-4CD2-A08A-DFF52B0D97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8199726"/>
                  </p:ext>
                </p:extLst>
              </p:nvPr>
            </p:nvGraphicFramePr>
            <p:xfrm>
              <a:off x="2599072" y="0"/>
              <a:ext cx="5673867" cy="8098239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5673867" cy="8098239"/>
                    </a:xfrm>
                    <a:prstGeom prst="rect">
                      <a:avLst/>
                    </a:prstGeom>
                    <a:effectLst>
                      <a:outerShdw blurRad="241300" dist="304800" dir="11460000" sx="96000" sy="96000" kx="-800400" algn="bl" rotWithShape="0">
                        <a:prstClr val="black">
                          <a:alpha val="37000"/>
                        </a:prstClr>
                      </a:outerShdw>
                    </a:effectLst>
                  </am3d:spPr>
                  <am3d:camera>
                    <am3d:pos x="0" y="0" z="645716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3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99342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3" name="3D Model 132">
                <a:extLst>
                  <a:ext uri="{FF2B5EF4-FFF2-40B4-BE49-F238E27FC236}">
                    <a16:creationId xmlns:a16="http://schemas.microsoft.com/office/drawing/2014/main" id="{BB03B903-6654-4CD2-A08A-DFF52B0D97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99072" y="0"/>
                <a:ext cx="5673867" cy="8098239"/>
              </a:xfrm>
              <a:prstGeom prst="rect">
                <a:avLst/>
              </a:prstGeom>
              <a:effectLst>
                <a:outerShdw blurRad="241300" dist="304800" dir="11460000" sx="96000" sy="96000" kx="-800400" algn="bl" rotWithShape="0">
                  <a:prstClr val="black">
                    <a:alpha val="37000"/>
                  </a:prstClr>
                </a:outerShdw>
              </a:effectLst>
            </p:spPr>
          </p:pic>
        </mc:Fallback>
      </mc:AlternateContent>
      <p:sp>
        <p:nvSpPr>
          <p:cNvPr id="143" name="TextBox 142">
            <a:extLst>
              <a:ext uri="{FF2B5EF4-FFF2-40B4-BE49-F238E27FC236}">
                <a16:creationId xmlns:a16="http://schemas.microsoft.com/office/drawing/2014/main" id="{FA485FBB-04F1-446E-9D05-F41F2A143E6C}"/>
              </a:ext>
            </a:extLst>
          </p:cNvPr>
          <p:cNvSpPr txBox="1"/>
          <p:nvPr/>
        </p:nvSpPr>
        <p:spPr>
          <a:xfrm>
            <a:off x="11377818" y="235057"/>
            <a:ext cx="4980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H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S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L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T2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T3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T4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E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EE1CF48-BB7C-44B4-AA27-C88CA9B42848}"/>
              </a:ext>
            </a:extLst>
          </p:cNvPr>
          <p:cNvGrpSpPr/>
          <p:nvPr/>
        </p:nvGrpSpPr>
        <p:grpSpPr>
          <a:xfrm>
            <a:off x="11141738" y="278008"/>
            <a:ext cx="242323" cy="1696247"/>
            <a:chOff x="3607995" y="1428364"/>
            <a:chExt cx="242323" cy="1696247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37CB581-4316-4090-8742-C99DEA4F938B}"/>
                </a:ext>
              </a:extLst>
            </p:cNvPr>
            <p:cNvSpPr/>
            <p:nvPr/>
          </p:nvSpPr>
          <p:spPr>
            <a:xfrm>
              <a:off x="3607997" y="1428364"/>
              <a:ext cx="242321" cy="242321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562F2B2-14A3-40CB-841C-6C604FCFF0CA}"/>
                </a:ext>
              </a:extLst>
            </p:cNvPr>
            <p:cNvSpPr/>
            <p:nvPr/>
          </p:nvSpPr>
          <p:spPr>
            <a:xfrm>
              <a:off x="3607997" y="1670685"/>
              <a:ext cx="242321" cy="2423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F8A79D2-CF44-438C-8E3C-1DED305AEFB9}"/>
                </a:ext>
              </a:extLst>
            </p:cNvPr>
            <p:cNvSpPr/>
            <p:nvPr/>
          </p:nvSpPr>
          <p:spPr>
            <a:xfrm>
              <a:off x="3607997" y="1913006"/>
              <a:ext cx="242321" cy="242321"/>
            </a:xfrm>
            <a:prstGeom prst="rect">
              <a:avLst/>
            </a:prstGeom>
            <a:solidFill>
              <a:srgbClr val="F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CDA4459-DB2A-41ED-98BE-AD3668C06678}"/>
                </a:ext>
              </a:extLst>
            </p:cNvPr>
            <p:cNvSpPr/>
            <p:nvPr/>
          </p:nvSpPr>
          <p:spPr>
            <a:xfrm>
              <a:off x="3607997" y="2155327"/>
              <a:ext cx="242321" cy="242321"/>
            </a:xfrm>
            <a:prstGeom prst="rect">
              <a:avLst/>
            </a:prstGeom>
            <a:solidFill>
              <a:srgbClr val="F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199058A-E37A-47B7-861D-8100560872B7}"/>
                </a:ext>
              </a:extLst>
            </p:cNvPr>
            <p:cNvSpPr/>
            <p:nvPr/>
          </p:nvSpPr>
          <p:spPr>
            <a:xfrm>
              <a:off x="3607995" y="2397648"/>
              <a:ext cx="242321" cy="242321"/>
            </a:xfrm>
            <a:prstGeom prst="rect">
              <a:avLst/>
            </a:prstGeom>
            <a:solidFill>
              <a:srgbClr val="FF8C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E4E49191-4261-45FE-9D22-2F49DDB3EC0F}"/>
                </a:ext>
              </a:extLst>
            </p:cNvPr>
            <p:cNvSpPr/>
            <p:nvPr/>
          </p:nvSpPr>
          <p:spPr>
            <a:xfrm>
              <a:off x="3607997" y="2639969"/>
              <a:ext cx="242321" cy="242321"/>
            </a:xfrm>
            <a:prstGeom prst="rect">
              <a:avLst/>
            </a:prstGeom>
            <a:solidFill>
              <a:srgbClr val="FF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A118556-E320-4BF7-BF3B-E88EB98886A5}"/>
                </a:ext>
              </a:extLst>
            </p:cNvPr>
            <p:cNvSpPr/>
            <p:nvPr/>
          </p:nvSpPr>
          <p:spPr>
            <a:xfrm>
              <a:off x="3607996" y="2882290"/>
              <a:ext cx="242321" cy="242321"/>
            </a:xfrm>
            <a:prstGeom prst="rect">
              <a:avLst/>
            </a:prstGeom>
            <a:solidFill>
              <a:srgbClr val="6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8099DCCE-8DA2-4BED-9AC0-8674800B2AA7}"/>
              </a:ext>
            </a:extLst>
          </p:cNvPr>
          <p:cNvSpPr txBox="1"/>
          <p:nvPr/>
        </p:nvSpPr>
        <p:spPr>
          <a:xfrm>
            <a:off x="9811962" y="4491864"/>
            <a:ext cx="5281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 panose="020B0A04020102020204" pitchFamily="34" charset="0"/>
              </a:rPr>
              <a:t>H 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C4FF71B-3572-44DE-9F27-F40788ED5B2D}"/>
              </a:ext>
            </a:extLst>
          </p:cNvPr>
          <p:cNvSpPr txBox="1"/>
          <p:nvPr/>
        </p:nvSpPr>
        <p:spPr>
          <a:xfrm>
            <a:off x="6853210" y="123907"/>
            <a:ext cx="14197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H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S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L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T2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T3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T4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Arial Black" panose="020B0A04020102020204" pitchFamily="34" charset="0"/>
              </a:rPr>
              <a:t>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BA22FCBE-18C4-42E2-85C8-F0D2C459734E}"/>
              </a:ext>
            </a:extLst>
          </p:cNvPr>
          <p:cNvSpPr txBox="1"/>
          <p:nvPr/>
        </p:nvSpPr>
        <p:spPr>
          <a:xfrm>
            <a:off x="8467767" y="4491864"/>
            <a:ext cx="5281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H T4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8D56FC8-C254-47C4-BC4C-7E4A3BC5197B}"/>
              </a:ext>
            </a:extLst>
          </p:cNvPr>
          <p:cNvSpPr txBox="1"/>
          <p:nvPr/>
        </p:nvSpPr>
        <p:spPr>
          <a:xfrm>
            <a:off x="7152972" y="4491864"/>
            <a:ext cx="5281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H T3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42E1190-09E8-4DF2-BE0A-A54E2C8BA003}"/>
              </a:ext>
            </a:extLst>
          </p:cNvPr>
          <p:cNvSpPr txBox="1"/>
          <p:nvPr/>
        </p:nvSpPr>
        <p:spPr>
          <a:xfrm>
            <a:off x="5838177" y="4491864"/>
            <a:ext cx="5281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H T2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E113B9B-BA72-42AB-9372-9A02B66E0C57}"/>
              </a:ext>
            </a:extLst>
          </p:cNvPr>
          <p:cNvSpPr txBox="1"/>
          <p:nvPr/>
        </p:nvSpPr>
        <p:spPr>
          <a:xfrm>
            <a:off x="4523382" y="4491864"/>
            <a:ext cx="5281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H L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D9ABF2E9-7877-4586-8ED6-10F312F35952}"/>
              </a:ext>
            </a:extLst>
          </p:cNvPr>
          <p:cNvSpPr txBox="1"/>
          <p:nvPr/>
        </p:nvSpPr>
        <p:spPr>
          <a:xfrm>
            <a:off x="3237987" y="4491864"/>
            <a:ext cx="5281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 panose="020B0A04020102020204" pitchFamily="34" charset="0"/>
              </a:rPr>
              <a:t>H S</a:t>
            </a:r>
          </a:p>
        </p:txBody>
      </p:sp>
    </p:spTree>
    <p:extLst>
      <p:ext uri="{BB962C8B-B14F-4D97-AF65-F5344CB8AC3E}">
        <p14:creationId xmlns:p14="http://schemas.microsoft.com/office/powerpoint/2010/main" val="106571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>
            <a:extLst>
              <a:ext uri="{FF2B5EF4-FFF2-40B4-BE49-F238E27FC236}">
                <a16:creationId xmlns:a16="http://schemas.microsoft.com/office/drawing/2014/main" id="{8AC7C9AA-3DFB-4000-B283-C06A3B63D5B1}"/>
              </a:ext>
            </a:extLst>
          </p:cNvPr>
          <p:cNvSpPr txBox="1"/>
          <p:nvPr/>
        </p:nvSpPr>
        <p:spPr>
          <a:xfrm>
            <a:off x="11377818" y="235057"/>
            <a:ext cx="4980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H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S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L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T2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T3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T4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AE134A3-6D48-4825-BE96-0E15E1FDAF17}"/>
              </a:ext>
            </a:extLst>
          </p:cNvPr>
          <p:cNvGrpSpPr/>
          <p:nvPr/>
        </p:nvGrpSpPr>
        <p:grpSpPr>
          <a:xfrm>
            <a:off x="11141738" y="278008"/>
            <a:ext cx="242323" cy="1696247"/>
            <a:chOff x="3607995" y="1428364"/>
            <a:chExt cx="242323" cy="169624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D811A3A-7534-463E-A481-FF2046BB4B55}"/>
                </a:ext>
              </a:extLst>
            </p:cNvPr>
            <p:cNvSpPr/>
            <p:nvPr/>
          </p:nvSpPr>
          <p:spPr>
            <a:xfrm>
              <a:off x="3607997" y="1428364"/>
              <a:ext cx="242321" cy="242321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6F1CD8F-A9A5-44C3-BDAF-FFE87487105B}"/>
                </a:ext>
              </a:extLst>
            </p:cNvPr>
            <p:cNvSpPr/>
            <p:nvPr/>
          </p:nvSpPr>
          <p:spPr>
            <a:xfrm>
              <a:off x="3607997" y="1670685"/>
              <a:ext cx="242321" cy="2423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E10FA28-1C39-462D-B9C4-AE665067B65E}"/>
                </a:ext>
              </a:extLst>
            </p:cNvPr>
            <p:cNvSpPr/>
            <p:nvPr/>
          </p:nvSpPr>
          <p:spPr>
            <a:xfrm>
              <a:off x="3607997" y="1913006"/>
              <a:ext cx="242321" cy="242321"/>
            </a:xfrm>
            <a:prstGeom prst="rect">
              <a:avLst/>
            </a:prstGeom>
            <a:solidFill>
              <a:srgbClr val="F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B44E2BE-EE6A-47C6-BB4F-7B3A2BEAC60A}"/>
                </a:ext>
              </a:extLst>
            </p:cNvPr>
            <p:cNvSpPr/>
            <p:nvPr/>
          </p:nvSpPr>
          <p:spPr>
            <a:xfrm>
              <a:off x="3607997" y="2155327"/>
              <a:ext cx="242321" cy="242321"/>
            </a:xfrm>
            <a:prstGeom prst="rect">
              <a:avLst/>
            </a:prstGeom>
            <a:solidFill>
              <a:srgbClr val="F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DEE4883-6397-41C9-B19A-987F9E42C4F9}"/>
                </a:ext>
              </a:extLst>
            </p:cNvPr>
            <p:cNvSpPr/>
            <p:nvPr/>
          </p:nvSpPr>
          <p:spPr>
            <a:xfrm>
              <a:off x="3607995" y="2397648"/>
              <a:ext cx="242321" cy="242321"/>
            </a:xfrm>
            <a:prstGeom prst="rect">
              <a:avLst/>
            </a:prstGeom>
            <a:solidFill>
              <a:srgbClr val="FF8C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D8418B1-2F36-4EAF-8875-2EC2AA92D850}"/>
                </a:ext>
              </a:extLst>
            </p:cNvPr>
            <p:cNvSpPr/>
            <p:nvPr/>
          </p:nvSpPr>
          <p:spPr>
            <a:xfrm>
              <a:off x="3607997" y="2639969"/>
              <a:ext cx="242321" cy="242321"/>
            </a:xfrm>
            <a:prstGeom prst="rect">
              <a:avLst/>
            </a:prstGeom>
            <a:solidFill>
              <a:srgbClr val="FF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494C80B-3FEB-4B38-95F8-CE0976A08B58}"/>
                </a:ext>
              </a:extLst>
            </p:cNvPr>
            <p:cNvSpPr/>
            <p:nvPr/>
          </p:nvSpPr>
          <p:spPr>
            <a:xfrm>
              <a:off x="3607996" y="2882290"/>
              <a:ext cx="242321" cy="242321"/>
            </a:xfrm>
            <a:prstGeom prst="rect">
              <a:avLst/>
            </a:prstGeom>
            <a:solidFill>
              <a:srgbClr val="6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7" name="3D Model 76">
                <a:extLst>
                  <a:ext uri="{FF2B5EF4-FFF2-40B4-BE49-F238E27FC236}">
                    <a16:creationId xmlns:a16="http://schemas.microsoft.com/office/drawing/2014/main" id="{021A4671-1DD0-40DD-9C1C-97538FA200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6197652"/>
                  </p:ext>
                </p:extLst>
              </p:nvPr>
            </p:nvGraphicFramePr>
            <p:xfrm>
              <a:off x="7278635" y="4906951"/>
              <a:ext cx="1909744" cy="253171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09744" cy="2531717"/>
                    </a:xfrm>
                    <a:prstGeom prst="rect">
                      <a:avLst/>
                    </a:prstGeom>
                  </am3d:spPr>
                  <am3d:camera>
                    <am3d:pos x="0" y="0" z="645716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26"/>
                    <am3d:scale>
                      <am3d:sx n="1000000" d="1000000"/>
                      <am3d:sy n="1000000" d="1000000"/>
                      <am3d:sz n="1000000" d="1000000"/>
                    </am3d:scale>
                    <am3d:rot ax="18600000" ay="20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447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7" name="3D Model 76">
                <a:extLst>
                  <a:ext uri="{FF2B5EF4-FFF2-40B4-BE49-F238E27FC236}">
                    <a16:creationId xmlns:a16="http://schemas.microsoft.com/office/drawing/2014/main" id="{021A4671-1DD0-40DD-9C1C-97538FA200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78635" y="4906951"/>
                <a:ext cx="1909744" cy="2531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2" name="3D Model 81">
                <a:extLst>
                  <a:ext uri="{FF2B5EF4-FFF2-40B4-BE49-F238E27FC236}">
                    <a16:creationId xmlns:a16="http://schemas.microsoft.com/office/drawing/2014/main" id="{4C062711-4AA9-4594-8D79-23022BB15A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4246129"/>
                  </p:ext>
                </p:extLst>
              </p:nvPr>
            </p:nvGraphicFramePr>
            <p:xfrm>
              <a:off x="5874721" y="4906943"/>
              <a:ext cx="1909748" cy="253172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909748" cy="2531723"/>
                    </a:xfrm>
                    <a:prstGeom prst="rect">
                      <a:avLst/>
                    </a:prstGeom>
                  </am3d:spPr>
                  <am3d:camera>
                    <am3d:pos x="0" y="0" z="645716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26"/>
                    <am3d:scale>
                      <am3d:sx n="1000000" d="1000000"/>
                      <am3d:sy n="1000000" d="1000000"/>
                      <am3d:sz n="1000000" d="1000000"/>
                    </am3d:scale>
                    <am3d:rot ax="18600000" ay="20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447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2" name="3D Model 81">
                <a:extLst>
                  <a:ext uri="{FF2B5EF4-FFF2-40B4-BE49-F238E27FC236}">
                    <a16:creationId xmlns:a16="http://schemas.microsoft.com/office/drawing/2014/main" id="{4C062711-4AA9-4594-8D79-23022BB15A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4721" y="4906943"/>
                <a:ext cx="1909748" cy="2531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1" name="3D Model 80">
                <a:extLst>
                  <a:ext uri="{FF2B5EF4-FFF2-40B4-BE49-F238E27FC236}">
                    <a16:creationId xmlns:a16="http://schemas.microsoft.com/office/drawing/2014/main" id="{D442066F-7ED4-44D5-8836-67E3E66A05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312831"/>
                  </p:ext>
                </p:extLst>
              </p:nvPr>
            </p:nvGraphicFramePr>
            <p:xfrm>
              <a:off x="4470800" y="4906941"/>
              <a:ext cx="1909752" cy="253172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909752" cy="2531727"/>
                    </a:xfrm>
                    <a:prstGeom prst="rect">
                      <a:avLst/>
                    </a:prstGeom>
                  </am3d:spPr>
                  <am3d:camera>
                    <am3d:pos x="0" y="0" z="645716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26"/>
                    <am3d:scale>
                      <am3d:sx n="1000000" d="1000000"/>
                      <am3d:sy n="1000000" d="1000000"/>
                      <am3d:sz n="1000000" d="1000000"/>
                    </am3d:scale>
                    <am3d:rot ax="18600000" ay="204000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448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1" name="3D Model 80">
                <a:extLst>
                  <a:ext uri="{FF2B5EF4-FFF2-40B4-BE49-F238E27FC236}">
                    <a16:creationId xmlns:a16="http://schemas.microsoft.com/office/drawing/2014/main" id="{D442066F-7ED4-44D5-8836-67E3E66A05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70800" y="4906941"/>
                <a:ext cx="1909752" cy="2531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9" name="3D Model 78">
                <a:extLst>
                  <a:ext uri="{FF2B5EF4-FFF2-40B4-BE49-F238E27FC236}">
                    <a16:creationId xmlns:a16="http://schemas.microsoft.com/office/drawing/2014/main" id="{1A9E9F9B-7991-4A97-A95A-7028A98403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6452683"/>
                  </p:ext>
                </p:extLst>
              </p:nvPr>
            </p:nvGraphicFramePr>
            <p:xfrm>
              <a:off x="3066880" y="4906947"/>
              <a:ext cx="1909749" cy="253172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909749" cy="2531721"/>
                    </a:xfrm>
                    <a:prstGeom prst="rect">
                      <a:avLst/>
                    </a:prstGeom>
                  </am3d:spPr>
                  <am3d:camera>
                    <am3d:pos x="0" y="0" z="645716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26"/>
                    <am3d:scale>
                      <am3d:sx n="1000000" d="1000000"/>
                      <am3d:sy n="1000000" d="1000000"/>
                      <am3d:sz n="1000000" d="1000000"/>
                    </am3d:scale>
                    <am3d:rot ax="18600000" ay="204000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447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9" name="3D Model 78">
                <a:extLst>
                  <a:ext uri="{FF2B5EF4-FFF2-40B4-BE49-F238E27FC236}">
                    <a16:creationId xmlns:a16="http://schemas.microsoft.com/office/drawing/2014/main" id="{1A9E9F9B-7991-4A97-A95A-7028A98403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66880" y="4906947"/>
                <a:ext cx="1909749" cy="2531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2" name="3D Model 91">
                <a:extLst>
                  <a:ext uri="{FF2B5EF4-FFF2-40B4-BE49-F238E27FC236}">
                    <a16:creationId xmlns:a16="http://schemas.microsoft.com/office/drawing/2014/main" id="{B70BB325-409D-43D6-99E3-954FA34B7A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5973732"/>
                  </p:ext>
                </p:extLst>
              </p:nvPr>
            </p:nvGraphicFramePr>
            <p:xfrm>
              <a:off x="1654471" y="4906946"/>
              <a:ext cx="1909748" cy="253172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909748" cy="2531721"/>
                    </a:xfrm>
                    <a:prstGeom prst="rect">
                      <a:avLst/>
                    </a:prstGeom>
                  </am3d:spPr>
                  <am3d:camera>
                    <am3d:pos x="0" y="0" z="645716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20"/>
                    <am3d:scale>
                      <am3d:sx n="1000000" d="1000000"/>
                      <am3d:sy n="1000000" d="1000000"/>
                      <am3d:sz n="1000000" d="1000000"/>
                    </am3d:scale>
                    <am3d:rot ax="18600000" ay="2040000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447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2" name="3D Model 91">
                <a:extLst>
                  <a:ext uri="{FF2B5EF4-FFF2-40B4-BE49-F238E27FC236}">
                    <a16:creationId xmlns:a16="http://schemas.microsoft.com/office/drawing/2014/main" id="{B70BB325-409D-43D6-99E3-954FA34B7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54471" y="4906946"/>
                <a:ext cx="1909748" cy="2531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3" name="3D Model 92">
                <a:extLst>
                  <a:ext uri="{FF2B5EF4-FFF2-40B4-BE49-F238E27FC236}">
                    <a16:creationId xmlns:a16="http://schemas.microsoft.com/office/drawing/2014/main" id="{03FCBA1C-40A9-4807-9F84-29D9516334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700845"/>
                  </p:ext>
                </p:extLst>
              </p:nvPr>
            </p:nvGraphicFramePr>
            <p:xfrm>
              <a:off x="8682565" y="4906941"/>
              <a:ext cx="1909750" cy="253172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909750" cy="2531725"/>
                    </a:xfrm>
                    <a:prstGeom prst="rect">
                      <a:avLst/>
                    </a:prstGeom>
                  </am3d:spPr>
                  <am3d:camera>
                    <am3d:pos x="0" y="0" z="645716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33"/>
                    <am3d:scale>
                      <am3d:sx n="1000000" d="1000000"/>
                      <am3d:sy n="1000000" d="1000000"/>
                      <am3d:sz n="1000000" d="1000000"/>
                    </am3d:scale>
                    <am3d:rot ax="-3000001" ay="-1200001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447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3" name="3D Model 92">
                <a:extLst>
                  <a:ext uri="{FF2B5EF4-FFF2-40B4-BE49-F238E27FC236}">
                    <a16:creationId xmlns:a16="http://schemas.microsoft.com/office/drawing/2014/main" id="{03FCBA1C-40A9-4807-9F84-29D9516334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82565" y="4906941"/>
                <a:ext cx="1909750" cy="2531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4" name="3D Model 93">
                <a:extLst>
                  <a:ext uri="{FF2B5EF4-FFF2-40B4-BE49-F238E27FC236}">
                    <a16:creationId xmlns:a16="http://schemas.microsoft.com/office/drawing/2014/main" id="{5B3823C0-EC88-4E96-BBC7-D884FB8E0B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7223204"/>
                  </p:ext>
                </p:extLst>
              </p:nvPr>
            </p:nvGraphicFramePr>
            <p:xfrm>
              <a:off x="4716725" y="4172997"/>
              <a:ext cx="1911096" cy="2540604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911096" cy="2540604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645716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32"/>
                    <am3d:scale>
                      <am3d:sx n="1000000" d="1000000"/>
                      <am3d:sy n="1000000" d="1000000"/>
                      <am3d:sz n="1000000" d="1000000"/>
                    </am3d:scale>
                    <am3d:rot ax="18600000" ay="20400000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34600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4" name="3D Model 93">
                <a:extLst>
                  <a:ext uri="{FF2B5EF4-FFF2-40B4-BE49-F238E27FC236}">
                    <a16:creationId xmlns:a16="http://schemas.microsoft.com/office/drawing/2014/main" id="{5B3823C0-EC88-4E96-BBC7-D884FB8E0B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16725" y="4172997"/>
                <a:ext cx="1911096" cy="2540604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1" name="3D Model 110">
                <a:extLst>
                  <a:ext uri="{FF2B5EF4-FFF2-40B4-BE49-F238E27FC236}">
                    <a16:creationId xmlns:a16="http://schemas.microsoft.com/office/drawing/2014/main" id="{FDD8EA93-D207-41DF-A6A3-56260FFA67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1486767"/>
                  </p:ext>
                </p:extLst>
              </p:nvPr>
            </p:nvGraphicFramePr>
            <p:xfrm>
              <a:off x="2599072" y="0"/>
              <a:ext cx="5673867" cy="8098239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5673867" cy="8098239"/>
                    </a:xfrm>
                    <a:prstGeom prst="rect">
                      <a:avLst/>
                    </a:prstGeom>
                    <a:effectLst>
                      <a:outerShdw blurRad="241300" dist="304800" dir="11460000" sx="96000" sy="96000" kx="-800400" algn="bl" rotWithShape="0">
                        <a:prstClr val="black">
                          <a:alpha val="37000"/>
                        </a:prstClr>
                      </a:outerShdw>
                    </a:effectLst>
                  </am3d:spPr>
                  <am3d:camera>
                    <am3d:pos x="0" y="0" z="645716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3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99342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1" name="3D Model 110">
                <a:extLst>
                  <a:ext uri="{FF2B5EF4-FFF2-40B4-BE49-F238E27FC236}">
                    <a16:creationId xmlns:a16="http://schemas.microsoft.com/office/drawing/2014/main" id="{FDD8EA93-D207-41DF-A6A3-56260FFA67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99072" y="0"/>
                <a:ext cx="5673867" cy="8098239"/>
              </a:xfrm>
              <a:prstGeom prst="rect">
                <a:avLst/>
              </a:prstGeom>
              <a:effectLst>
                <a:outerShdw blurRad="241300" dist="304800" dir="11460000" sx="96000" sy="96000" kx="-800400" algn="bl" rotWithShape="0">
                  <a:prstClr val="black">
                    <a:alpha val="37000"/>
                  </a:prstClr>
                </a:outerShdw>
              </a:effectLst>
            </p:spPr>
          </p:pic>
        </mc:Fallback>
      </mc:AlternateContent>
      <p:sp>
        <p:nvSpPr>
          <p:cNvPr id="122" name="TextBox 121">
            <a:extLst>
              <a:ext uri="{FF2B5EF4-FFF2-40B4-BE49-F238E27FC236}">
                <a16:creationId xmlns:a16="http://schemas.microsoft.com/office/drawing/2014/main" id="{C5D8BBC8-F4DA-4B32-901E-923F88AAC769}"/>
              </a:ext>
            </a:extLst>
          </p:cNvPr>
          <p:cNvSpPr txBox="1"/>
          <p:nvPr/>
        </p:nvSpPr>
        <p:spPr>
          <a:xfrm>
            <a:off x="1683632" y="2282531"/>
            <a:ext cx="35045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Arial Black" panose="020B0A04020102020204" pitchFamily="34" charset="0"/>
              </a:rPr>
              <a:t>Higher surface means higher Apparent </a:t>
            </a:r>
            <a:r>
              <a:rPr lang="en-US" sz="2000" dirty="0" err="1">
                <a:latin typeface="Arial Black" panose="020B0A04020102020204" pitchFamily="34" charset="0"/>
              </a:rPr>
              <a:t>Hashrate</a:t>
            </a:r>
            <a:r>
              <a:rPr lang="en-US" sz="2000" dirty="0">
                <a:latin typeface="Arial Black" panose="020B0A04020102020204" pitchFamily="34" charset="0"/>
              </a:rPr>
              <a:t>!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C2FC96A-0A6F-430C-9C53-F6283FC3DE00}"/>
              </a:ext>
            </a:extLst>
          </p:cNvPr>
          <p:cNvCxnSpPr/>
          <p:nvPr/>
        </p:nvCxnSpPr>
        <p:spPr>
          <a:xfrm flipV="1">
            <a:off x="949527" y="7476658"/>
            <a:ext cx="287866" cy="74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FDF3C41-5D30-4F98-81A2-63744E7FF9C9}"/>
              </a:ext>
            </a:extLst>
          </p:cNvPr>
          <p:cNvCxnSpPr>
            <a:cxnSpLocks/>
          </p:cNvCxnSpPr>
          <p:nvPr/>
        </p:nvCxnSpPr>
        <p:spPr>
          <a:xfrm flipV="1">
            <a:off x="951918" y="7708760"/>
            <a:ext cx="1150826" cy="512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BA5F9D8-3EB3-4C4C-9BFE-CFC71FB0E962}"/>
              </a:ext>
            </a:extLst>
          </p:cNvPr>
          <p:cNvCxnSpPr>
            <a:cxnSpLocks/>
          </p:cNvCxnSpPr>
          <p:nvPr/>
        </p:nvCxnSpPr>
        <p:spPr>
          <a:xfrm flipH="1" flipV="1">
            <a:off x="458658" y="7438666"/>
            <a:ext cx="496816" cy="783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E1FFD52-AB5D-4BB1-BD4B-05ACF0B42621}"/>
              </a:ext>
            </a:extLst>
          </p:cNvPr>
          <p:cNvSpPr/>
          <p:nvPr/>
        </p:nvSpPr>
        <p:spPr>
          <a:xfrm>
            <a:off x="895236" y="7562724"/>
            <a:ext cx="292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/>
              <a:t>γ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7439D-0722-40E0-B434-1C1CF490667E}"/>
              </a:ext>
            </a:extLst>
          </p:cNvPr>
          <p:cNvSpPr/>
          <p:nvPr/>
        </p:nvSpPr>
        <p:spPr>
          <a:xfrm>
            <a:off x="422770" y="7741899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/>
              <a:t>α</a:t>
            </a:r>
            <a:r>
              <a:rPr lang="en-US" b="1" dirty="0"/>
              <a:t>’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69B539-0DDF-49DB-9191-019DFC88436A}"/>
              </a:ext>
            </a:extLst>
          </p:cNvPr>
          <p:cNvSpPr/>
          <p:nvPr/>
        </p:nvSpPr>
        <p:spPr>
          <a:xfrm>
            <a:off x="1264768" y="7962140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b="1" dirty="0"/>
              <a:t>α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1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2000">
        <p159:morph option="byObject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29167E-6 0 L 0.25078 -0.1071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39" y="-5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29167E-6 0 L 0.13489 -0.1071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45" y="-53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875E-6 0 L 0.01966 -0.1071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-537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75E-6 0 L -0.09545 -0.1071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79" y="-537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16667E-7 0 L -0.21055 -0.1071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34" y="-53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58333E-6 0 L -0.32578 -0.10718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9" y="-5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>
            <a:extLst>
              <a:ext uri="{FF2B5EF4-FFF2-40B4-BE49-F238E27FC236}">
                <a16:creationId xmlns:a16="http://schemas.microsoft.com/office/drawing/2014/main" id="{8AC7C9AA-3DFB-4000-B283-C06A3B63D5B1}"/>
              </a:ext>
            </a:extLst>
          </p:cNvPr>
          <p:cNvSpPr txBox="1"/>
          <p:nvPr/>
        </p:nvSpPr>
        <p:spPr>
          <a:xfrm>
            <a:off x="7774907" y="3581372"/>
            <a:ext cx="4980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H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S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L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T2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T3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T4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E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AE134A3-6D48-4825-BE96-0E15E1FDAF17}"/>
              </a:ext>
            </a:extLst>
          </p:cNvPr>
          <p:cNvGrpSpPr/>
          <p:nvPr/>
        </p:nvGrpSpPr>
        <p:grpSpPr>
          <a:xfrm>
            <a:off x="7538827" y="3624323"/>
            <a:ext cx="242323" cy="1696247"/>
            <a:chOff x="3607995" y="1428364"/>
            <a:chExt cx="242323" cy="1696247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D811A3A-7534-463E-A481-FF2046BB4B55}"/>
                </a:ext>
              </a:extLst>
            </p:cNvPr>
            <p:cNvSpPr/>
            <p:nvPr/>
          </p:nvSpPr>
          <p:spPr>
            <a:xfrm>
              <a:off x="3607997" y="1428364"/>
              <a:ext cx="242321" cy="242321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6F1CD8F-A9A5-44C3-BDAF-FFE87487105B}"/>
                </a:ext>
              </a:extLst>
            </p:cNvPr>
            <p:cNvSpPr/>
            <p:nvPr/>
          </p:nvSpPr>
          <p:spPr>
            <a:xfrm>
              <a:off x="3607997" y="1670685"/>
              <a:ext cx="242321" cy="2423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E10FA28-1C39-462D-B9C4-AE665067B65E}"/>
                </a:ext>
              </a:extLst>
            </p:cNvPr>
            <p:cNvSpPr/>
            <p:nvPr/>
          </p:nvSpPr>
          <p:spPr>
            <a:xfrm>
              <a:off x="3607997" y="1913006"/>
              <a:ext cx="242321" cy="242321"/>
            </a:xfrm>
            <a:prstGeom prst="rect">
              <a:avLst/>
            </a:prstGeom>
            <a:solidFill>
              <a:srgbClr val="F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B44E2BE-EE6A-47C6-BB4F-7B3A2BEAC60A}"/>
                </a:ext>
              </a:extLst>
            </p:cNvPr>
            <p:cNvSpPr/>
            <p:nvPr/>
          </p:nvSpPr>
          <p:spPr>
            <a:xfrm>
              <a:off x="3607997" y="2155327"/>
              <a:ext cx="242321" cy="242321"/>
            </a:xfrm>
            <a:prstGeom prst="rect">
              <a:avLst/>
            </a:prstGeom>
            <a:solidFill>
              <a:srgbClr val="F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DEE4883-6397-41C9-B19A-987F9E42C4F9}"/>
                </a:ext>
              </a:extLst>
            </p:cNvPr>
            <p:cNvSpPr/>
            <p:nvPr/>
          </p:nvSpPr>
          <p:spPr>
            <a:xfrm>
              <a:off x="3607995" y="2397648"/>
              <a:ext cx="242321" cy="242321"/>
            </a:xfrm>
            <a:prstGeom prst="rect">
              <a:avLst/>
            </a:prstGeom>
            <a:solidFill>
              <a:srgbClr val="FF8C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D8418B1-2F36-4EAF-8875-2EC2AA92D850}"/>
                </a:ext>
              </a:extLst>
            </p:cNvPr>
            <p:cNvSpPr/>
            <p:nvPr/>
          </p:nvSpPr>
          <p:spPr>
            <a:xfrm>
              <a:off x="3607997" y="2639969"/>
              <a:ext cx="242321" cy="242321"/>
            </a:xfrm>
            <a:prstGeom prst="rect">
              <a:avLst/>
            </a:prstGeom>
            <a:solidFill>
              <a:srgbClr val="FF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494C80B-3FEB-4B38-95F8-CE0976A08B58}"/>
                </a:ext>
              </a:extLst>
            </p:cNvPr>
            <p:cNvSpPr/>
            <p:nvPr/>
          </p:nvSpPr>
          <p:spPr>
            <a:xfrm>
              <a:off x="3607996" y="2882290"/>
              <a:ext cx="242321" cy="242321"/>
            </a:xfrm>
            <a:prstGeom prst="rect">
              <a:avLst/>
            </a:prstGeom>
            <a:solidFill>
              <a:srgbClr val="6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1" name="3D Model 110">
                <a:extLst>
                  <a:ext uri="{FF2B5EF4-FFF2-40B4-BE49-F238E27FC236}">
                    <a16:creationId xmlns:a16="http://schemas.microsoft.com/office/drawing/2014/main" id="{FDD8EA93-D207-41DF-A6A3-56260FFA67A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99072" y="0"/>
              <a:ext cx="5673867" cy="809823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673867" cy="8098239"/>
                    </a:xfrm>
                    <a:prstGeom prst="rect">
                      <a:avLst/>
                    </a:prstGeom>
                    <a:effectLst>
                      <a:outerShdw blurRad="241300" dist="304800" dir="11460000" sx="96000" sy="96000" kx="-800400" algn="bl" rotWithShape="0">
                        <a:prstClr val="black">
                          <a:alpha val="37000"/>
                        </a:prstClr>
                      </a:outerShdw>
                    </a:effectLst>
                  </am3d:spPr>
                  <am3d:camera>
                    <am3d:pos x="0" y="0" z="645716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3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9342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1" name="3D Model 110">
                <a:extLst>
                  <a:ext uri="{FF2B5EF4-FFF2-40B4-BE49-F238E27FC236}">
                    <a16:creationId xmlns:a16="http://schemas.microsoft.com/office/drawing/2014/main" id="{FDD8EA93-D207-41DF-A6A3-56260FFA67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9072" y="0"/>
                <a:ext cx="5673867" cy="8098239"/>
              </a:xfrm>
              <a:prstGeom prst="rect">
                <a:avLst/>
              </a:prstGeom>
              <a:effectLst>
                <a:outerShdw blurRad="241300" dist="304800" dir="11460000" sx="96000" sy="96000" kx="-800400" algn="bl" rotWithShape="0">
                  <a:prstClr val="black">
                    <a:alpha val="37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>
                <a:extLst>
                  <a:ext uri="{FF2B5EF4-FFF2-40B4-BE49-F238E27FC236}">
                    <a16:creationId xmlns:a16="http://schemas.microsoft.com/office/drawing/2014/main" id="{AB240BFF-45A8-47BC-9334-D6D92C8458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4830052"/>
                  </p:ext>
                </p:extLst>
              </p:nvPr>
            </p:nvGraphicFramePr>
            <p:xfrm>
              <a:off x="4684171" y="4032994"/>
              <a:ext cx="1976199" cy="28206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76199" cy="2820605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645716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245378" d="1000000"/>
                    <am3d:preTrans dx="-1124192" dy="-13748859" dz="-265833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4600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>
                <a:extLst>
                  <a:ext uri="{FF2B5EF4-FFF2-40B4-BE49-F238E27FC236}">
                    <a16:creationId xmlns:a16="http://schemas.microsoft.com/office/drawing/2014/main" id="{AB240BFF-45A8-47BC-9334-D6D92C8458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4171" y="4032994"/>
                <a:ext cx="1976199" cy="2820605"/>
              </a:xfrm>
              <a:prstGeom prst="rect">
                <a:avLst/>
              </a:prstGeom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0976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4000">
        <p159:morph option="byObject"/>
      </p:transition>
    </mc:Choice>
    <mc:Fallback>
      <p:transition spd="slow" advClick="0" advTm="4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198E37F5-0622-4075-9DBE-9D32FECFA6EA}"/>
              </a:ext>
            </a:extLst>
          </p:cNvPr>
          <p:cNvGrpSpPr/>
          <p:nvPr/>
        </p:nvGrpSpPr>
        <p:grpSpPr>
          <a:xfrm>
            <a:off x="4220935" y="1661603"/>
            <a:ext cx="3750130" cy="3534793"/>
            <a:chOff x="3104402" y="2090549"/>
            <a:chExt cx="4086379" cy="3851733"/>
          </a:xfrm>
        </p:grpSpPr>
        <p:pic>
          <p:nvPicPr>
            <p:cNvPr id="90" name="Picture 89" descr="A close up of a screen&#10;&#10;Description automatically generated">
              <a:extLst>
                <a:ext uri="{FF2B5EF4-FFF2-40B4-BE49-F238E27FC236}">
                  <a16:creationId xmlns:a16="http://schemas.microsoft.com/office/drawing/2014/main" id="{6E1E8BBE-6F95-462B-9E36-784CB86BF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4402" y="2090549"/>
              <a:ext cx="4086379" cy="385173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BB23ECAA-777E-4022-8146-503D7C43F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2491" y="2437709"/>
              <a:ext cx="2673547" cy="2673547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7684251-B301-40FB-BA24-77C8CD7674F8}"/>
              </a:ext>
            </a:extLst>
          </p:cNvPr>
          <p:cNvSpPr txBox="1"/>
          <p:nvPr/>
        </p:nvSpPr>
        <p:spPr>
          <a:xfrm rot="16200000">
            <a:off x="2945500" y="2997550"/>
            <a:ext cx="281504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Propagation Factor</a:t>
            </a:r>
          </a:p>
          <a:p>
            <a:pPr algn="ctr"/>
            <a:r>
              <a:rPr lang="en-US" sz="1600" b="1" dirty="0"/>
              <a:t>(</a:t>
            </a:r>
            <a:r>
              <a:rPr lang="el-GR" sz="1600" b="1" dirty="0"/>
              <a:t>γ</a:t>
            </a:r>
            <a:r>
              <a:rPr lang="en-US" sz="1600" b="1" dirty="0"/>
              <a:t>)</a:t>
            </a:r>
            <a:endParaRPr lang="en-US" sz="1400" b="1" dirty="0">
              <a:solidFill>
                <a:srgbClr val="01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A26089F-B1A6-4A49-8984-FB33790F35BC}"/>
              </a:ext>
            </a:extLst>
          </p:cNvPr>
          <p:cNvSpPr txBox="1"/>
          <p:nvPr/>
        </p:nvSpPr>
        <p:spPr>
          <a:xfrm>
            <a:off x="5057097" y="4884484"/>
            <a:ext cx="2815047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10000"/>
                </a:solidFill>
                <a:latin typeface="Arial Black" panose="020B0A04020102020204" pitchFamily="34" charset="0"/>
              </a:rPr>
              <a:t>Hashrate</a:t>
            </a:r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 Share</a:t>
            </a:r>
          </a:p>
          <a:p>
            <a:pPr algn="ctr"/>
            <a:r>
              <a:rPr lang="en-US" sz="1600" b="1" dirty="0"/>
              <a:t>(</a:t>
            </a:r>
            <a:r>
              <a:rPr lang="el-GR" b="1" dirty="0"/>
              <a:t>α</a:t>
            </a:r>
            <a:r>
              <a:rPr lang="en-US" sz="1600" b="1" dirty="0"/>
              <a:t>)</a:t>
            </a:r>
            <a:endParaRPr lang="en-US" sz="1400" b="1" dirty="0">
              <a:solidFill>
                <a:srgbClr val="01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7EDD328-2836-45B8-8873-1DF9376D005D}"/>
              </a:ext>
            </a:extLst>
          </p:cNvPr>
          <p:cNvSpPr txBox="1"/>
          <p:nvPr/>
        </p:nvSpPr>
        <p:spPr>
          <a:xfrm>
            <a:off x="11377818" y="235057"/>
            <a:ext cx="4980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H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S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L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T2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T3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T4</a:t>
            </a:r>
          </a:p>
          <a:p>
            <a:pPr algn="r"/>
            <a:r>
              <a:rPr lang="en-US" sz="1600" dirty="0">
                <a:solidFill>
                  <a:srgbClr val="010000"/>
                </a:solidFill>
                <a:latin typeface="Arial Black" panose="020B0A04020102020204" pitchFamily="34" charset="0"/>
              </a:rPr>
              <a:t>E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996F409-682D-43EA-9DD4-ABF870C7B631}"/>
              </a:ext>
            </a:extLst>
          </p:cNvPr>
          <p:cNvGrpSpPr/>
          <p:nvPr/>
        </p:nvGrpSpPr>
        <p:grpSpPr>
          <a:xfrm>
            <a:off x="11141738" y="278008"/>
            <a:ext cx="242323" cy="1696247"/>
            <a:chOff x="3607995" y="1428364"/>
            <a:chExt cx="242323" cy="1696247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3EB3631-FD46-4297-9F43-AB972FC67D4C}"/>
                </a:ext>
              </a:extLst>
            </p:cNvPr>
            <p:cNvSpPr/>
            <p:nvPr/>
          </p:nvSpPr>
          <p:spPr>
            <a:xfrm>
              <a:off x="3607997" y="1428364"/>
              <a:ext cx="242321" cy="242321"/>
            </a:xfrm>
            <a:prstGeom prst="rect">
              <a:avLst/>
            </a:prstGeom>
            <a:solidFill>
              <a:srgbClr val="B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AA02B9F-4277-430C-AAF9-D786504E065E}"/>
                </a:ext>
              </a:extLst>
            </p:cNvPr>
            <p:cNvSpPr/>
            <p:nvPr/>
          </p:nvSpPr>
          <p:spPr>
            <a:xfrm>
              <a:off x="3607997" y="1670685"/>
              <a:ext cx="242321" cy="24232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225BF29-A088-460A-BC01-A9C04D54497C}"/>
                </a:ext>
              </a:extLst>
            </p:cNvPr>
            <p:cNvSpPr/>
            <p:nvPr/>
          </p:nvSpPr>
          <p:spPr>
            <a:xfrm>
              <a:off x="3607997" y="1913006"/>
              <a:ext cx="242321" cy="242321"/>
            </a:xfrm>
            <a:prstGeom prst="rect">
              <a:avLst/>
            </a:prstGeom>
            <a:solidFill>
              <a:srgbClr val="FF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381E3C2-91AD-4009-AF65-13BE1FA4B199}"/>
                </a:ext>
              </a:extLst>
            </p:cNvPr>
            <p:cNvSpPr/>
            <p:nvPr/>
          </p:nvSpPr>
          <p:spPr>
            <a:xfrm>
              <a:off x="3607997" y="2155327"/>
              <a:ext cx="242321" cy="242321"/>
            </a:xfrm>
            <a:prstGeom prst="rect">
              <a:avLst/>
            </a:prstGeom>
            <a:solidFill>
              <a:srgbClr val="F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86295D6-9019-4559-95D5-28A84DEF5AED}"/>
                </a:ext>
              </a:extLst>
            </p:cNvPr>
            <p:cNvSpPr/>
            <p:nvPr/>
          </p:nvSpPr>
          <p:spPr>
            <a:xfrm>
              <a:off x="3607995" y="2397648"/>
              <a:ext cx="242321" cy="242321"/>
            </a:xfrm>
            <a:prstGeom prst="rect">
              <a:avLst/>
            </a:prstGeom>
            <a:solidFill>
              <a:srgbClr val="FF8C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94D9E21-12C2-42DB-898D-EBED601C0471}"/>
                </a:ext>
              </a:extLst>
            </p:cNvPr>
            <p:cNvSpPr/>
            <p:nvPr/>
          </p:nvSpPr>
          <p:spPr>
            <a:xfrm>
              <a:off x="3607997" y="2639969"/>
              <a:ext cx="242321" cy="242321"/>
            </a:xfrm>
            <a:prstGeom prst="rect">
              <a:avLst/>
            </a:prstGeom>
            <a:solidFill>
              <a:srgbClr val="FF5A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3ACA71D-63AC-4196-88FF-A5F3DC542550}"/>
                </a:ext>
              </a:extLst>
            </p:cNvPr>
            <p:cNvSpPr/>
            <p:nvPr/>
          </p:nvSpPr>
          <p:spPr>
            <a:xfrm>
              <a:off x="3607996" y="2882290"/>
              <a:ext cx="242321" cy="242321"/>
            </a:xfrm>
            <a:prstGeom prst="rect">
              <a:avLst/>
            </a:prstGeom>
            <a:solidFill>
              <a:srgbClr val="6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3854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13758</TotalTime>
  <Words>177</Words>
  <Application>Microsoft Office PowerPoint</Application>
  <PresentationFormat>Widescreen</PresentationFormat>
  <Paragraphs>104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 Black</vt:lpstr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MINING</dc:title>
  <dc:creator>MOHAMMAD KHOSRAVI</dc:creator>
  <cp:lastModifiedBy>Arman Khosravi</cp:lastModifiedBy>
  <cp:revision>3439</cp:revision>
  <dcterms:created xsi:type="dcterms:W3CDTF">2019-07-21T13:07:17Z</dcterms:created>
  <dcterms:modified xsi:type="dcterms:W3CDTF">2020-07-05T10:46:46Z</dcterms:modified>
</cp:coreProperties>
</file>